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sldIdLst>
    <p:sldId id="282" r:id="rId2"/>
    <p:sldId id="291" r:id="rId3"/>
    <p:sldId id="296" r:id="rId4"/>
    <p:sldId id="285" r:id="rId5"/>
    <p:sldId id="1386" r:id="rId6"/>
    <p:sldId id="300" r:id="rId7"/>
    <p:sldId id="286" r:id="rId8"/>
    <p:sldId id="1385" r:id="rId9"/>
    <p:sldId id="301" r:id="rId10"/>
    <p:sldId id="287" r:id="rId11"/>
    <p:sldId id="1389" r:id="rId12"/>
    <p:sldId id="1387" r:id="rId13"/>
    <p:sldId id="1384" r:id="rId14"/>
    <p:sldId id="281"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2B537C16-6F41-104E-93C5-036E46313BA1}">
          <p14:sldIdLst>
            <p14:sldId id="282"/>
            <p14:sldId id="291"/>
            <p14:sldId id="296"/>
            <p14:sldId id="285"/>
            <p14:sldId id="1386"/>
            <p14:sldId id="300"/>
            <p14:sldId id="286"/>
            <p14:sldId id="1385"/>
            <p14:sldId id="301"/>
            <p14:sldId id="287"/>
            <p14:sldId id="1389"/>
            <p14:sldId id="1387"/>
            <p14:sldId id="1384"/>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884"/>
    <a:srgbClr val="006C67"/>
    <a:srgbClr val="C9C9C9"/>
    <a:srgbClr val="2B4277"/>
    <a:srgbClr val="223F59"/>
    <a:srgbClr val="1C1C1C"/>
    <a:srgbClr val="151515"/>
    <a:srgbClr val="F2F2F2"/>
    <a:srgbClr val="575757"/>
    <a:srgbClr val="0368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0" autoAdjust="0"/>
    <p:restoredTop sz="79439" autoAdjust="0"/>
  </p:normalViewPr>
  <p:slideViewPr>
    <p:cSldViewPr snapToGrid="0">
      <p:cViewPr varScale="1">
        <p:scale>
          <a:sx n="118" d="100"/>
          <a:sy n="118" d="100"/>
        </p:scale>
        <p:origin x="2056" y="20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5FC9B-84BC-EF4A-A65F-18C4A4C10429}" type="datetimeFigureOut">
              <a:rPr lang="de-DE" smtClean="0"/>
              <a:t>14.11.25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AD28A-B832-B44A-908B-FDFF19332B0F}" type="slidenum">
              <a:rPr lang="de-DE" smtClean="0"/>
              <a:t>‹#›</a:t>
            </a:fld>
            <a:endParaRPr lang="de-DE"/>
          </a:p>
        </p:txBody>
      </p:sp>
    </p:spTree>
    <p:extLst>
      <p:ext uri="{BB962C8B-B14F-4D97-AF65-F5344CB8AC3E}">
        <p14:creationId xmlns:p14="http://schemas.microsoft.com/office/powerpoint/2010/main" val="1873486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9AD28A-B832-B44A-908B-FDFF19332B0F}" type="slidenum">
              <a:rPr lang="de-DE" smtClean="0"/>
              <a:t>1</a:t>
            </a:fld>
            <a:endParaRPr lang="de-DE"/>
          </a:p>
        </p:txBody>
      </p:sp>
    </p:spTree>
    <p:extLst>
      <p:ext uri="{BB962C8B-B14F-4D97-AF65-F5344CB8AC3E}">
        <p14:creationId xmlns:p14="http://schemas.microsoft.com/office/powerpoint/2010/main" val="2317993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pattern suggests that the stemness signature covaries with a progenitor signature in neighboring Paneth cells. We note that Paneth cells can emerge directly from stem cells and the nascent Paneth cell progenitors may thus signal to the sister stem cells in order to maintain their stemness</a:t>
            </a:r>
          </a:p>
          <a:p>
            <a:endParaRPr lang="en-US" dirty="0"/>
          </a:p>
          <a:p>
            <a:r>
              <a:rPr lang="en-US" dirty="0" err="1"/>
              <a:t>Wnt</a:t>
            </a:r>
            <a:r>
              <a:rPr lang="en-US" dirty="0"/>
              <a:t> signaling through the Wnt3-Fzd7 axis is essential for the survival of Lgr5+ intestinal stem cells</a:t>
            </a:r>
          </a:p>
        </p:txBody>
      </p:sp>
      <p:sp>
        <p:nvSpPr>
          <p:cNvPr id="4" name="Slide Number Placeholder 3"/>
          <p:cNvSpPr>
            <a:spLocks noGrp="1"/>
          </p:cNvSpPr>
          <p:nvPr>
            <p:ph type="sldNum" sz="quarter" idx="5"/>
          </p:nvPr>
        </p:nvSpPr>
        <p:spPr/>
        <p:txBody>
          <a:bodyPr/>
          <a:lstStyle/>
          <a:p>
            <a:fld id="{AF9AD28A-B832-B44A-908B-FDFF19332B0F}" type="slidenum">
              <a:rPr lang="de-DE" smtClean="0"/>
              <a:t>12</a:t>
            </a:fld>
            <a:endParaRPr lang="de-DE"/>
          </a:p>
        </p:txBody>
      </p:sp>
    </p:spTree>
    <p:extLst>
      <p:ext uri="{BB962C8B-B14F-4D97-AF65-F5344CB8AC3E}">
        <p14:creationId xmlns:p14="http://schemas.microsoft.com/office/powerpoint/2010/main" val="1715839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9AD28A-B832-B44A-908B-FDFF19332B0F}" type="slidenum">
              <a:rPr lang="de-DE" smtClean="0"/>
              <a:t>14</a:t>
            </a:fld>
            <a:endParaRPr lang="de-DE"/>
          </a:p>
        </p:txBody>
      </p:sp>
    </p:spTree>
    <p:extLst>
      <p:ext uri="{BB962C8B-B14F-4D97-AF65-F5344CB8AC3E}">
        <p14:creationId xmlns:p14="http://schemas.microsoft.com/office/powerpoint/2010/main" val="935566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9AD28A-B832-B44A-908B-FDFF19332B0F}" type="slidenum">
              <a:rPr lang="de-DE" smtClean="0"/>
              <a:t>2</a:t>
            </a:fld>
            <a:endParaRPr lang="de-DE"/>
          </a:p>
        </p:txBody>
      </p:sp>
    </p:spTree>
    <p:extLst>
      <p:ext uri="{BB962C8B-B14F-4D97-AF65-F5344CB8AC3E}">
        <p14:creationId xmlns:p14="http://schemas.microsoft.com/office/powerpoint/2010/main" val="324216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9AD28A-B832-B44A-908B-FDFF19332B0F}" type="slidenum">
              <a:rPr lang="de-DE" smtClean="0"/>
              <a:t>3</a:t>
            </a:fld>
            <a:endParaRPr lang="de-DE"/>
          </a:p>
        </p:txBody>
      </p:sp>
    </p:spTree>
    <p:extLst>
      <p:ext uri="{BB962C8B-B14F-4D97-AF65-F5344CB8AC3E}">
        <p14:creationId xmlns:p14="http://schemas.microsoft.com/office/powerpoint/2010/main" val="1080083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9AD28A-B832-B44A-908B-FDFF19332B0F}" type="slidenum">
              <a:rPr lang="de-DE" smtClean="0"/>
              <a:t>4</a:t>
            </a:fld>
            <a:endParaRPr lang="de-DE"/>
          </a:p>
        </p:txBody>
      </p:sp>
    </p:spTree>
    <p:extLst>
      <p:ext uri="{BB962C8B-B14F-4D97-AF65-F5344CB8AC3E}">
        <p14:creationId xmlns:p14="http://schemas.microsoft.com/office/powerpoint/2010/main" val="3417138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suggests that the stemness signature covaries with a progenitor signature in neighboring Paneth cells. We note that Paneth cells can emerge directly from stem cells and the nascent Paneth cell progenitors may thus signal to the sister stem cells in order to maintain their stemness</a:t>
            </a:r>
          </a:p>
        </p:txBody>
      </p:sp>
      <p:sp>
        <p:nvSpPr>
          <p:cNvPr id="4" name="Slide Number Placeholder 3"/>
          <p:cNvSpPr>
            <a:spLocks noGrp="1"/>
          </p:cNvSpPr>
          <p:nvPr>
            <p:ph type="sldNum" sz="quarter" idx="5"/>
          </p:nvPr>
        </p:nvSpPr>
        <p:spPr/>
        <p:txBody>
          <a:bodyPr/>
          <a:lstStyle/>
          <a:p>
            <a:fld id="{AF9AD28A-B832-B44A-908B-FDFF19332B0F}" type="slidenum">
              <a:rPr lang="de-DE" smtClean="0"/>
              <a:t>5</a:t>
            </a:fld>
            <a:endParaRPr lang="de-DE"/>
          </a:p>
        </p:txBody>
      </p:sp>
    </p:spTree>
    <p:extLst>
      <p:ext uri="{BB962C8B-B14F-4D97-AF65-F5344CB8AC3E}">
        <p14:creationId xmlns:p14="http://schemas.microsoft.com/office/powerpoint/2010/main" val="1104966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F4884"/>
                </a:solidFill>
              </a:rPr>
              <a:t>By default, </a:t>
            </a:r>
            <a:r>
              <a:rPr lang="en-US" b="0" dirty="0" err="1">
                <a:solidFill>
                  <a:srgbClr val="2F4884"/>
                </a:solidFill>
              </a:rPr>
              <a:t>NiCo</a:t>
            </a:r>
            <a:r>
              <a:rPr lang="en-US" b="0" dirty="0">
                <a:solidFill>
                  <a:srgbClr val="2F4884"/>
                </a:solidFill>
              </a:rPr>
              <a:t> uses Delaunay triangulation with a radius 0 as cut-off. This only includes </a:t>
            </a:r>
            <a:r>
              <a:rPr lang="en-US" b="0" dirty="0" err="1">
                <a:solidFill>
                  <a:srgbClr val="2F4884"/>
                </a:solidFill>
              </a:rPr>
              <a:t>juxtacrine</a:t>
            </a:r>
            <a:r>
              <a:rPr lang="en-US" b="0" dirty="0">
                <a:solidFill>
                  <a:srgbClr val="2F4884"/>
                </a:solidFill>
              </a:rPr>
              <a:t> </a:t>
            </a:r>
            <a:r>
              <a:rPr lang="en-US" b="0" dirty="0" err="1">
                <a:solidFill>
                  <a:srgbClr val="2F4884"/>
                </a:solidFill>
              </a:rPr>
              <a:t>signalling</a:t>
            </a:r>
            <a:r>
              <a:rPr lang="en-US" b="0" dirty="0">
                <a:solidFill>
                  <a:srgbClr val="2F4884"/>
                </a:solidFill>
              </a:rPr>
              <a:t> of immediate neighbors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F4884"/>
                </a:solidFill>
              </a:rPr>
              <a:t>Defining a larger radius includes paracrine </a:t>
            </a:r>
            <a:r>
              <a:rPr lang="en-US" b="0" dirty="0" err="1">
                <a:solidFill>
                  <a:srgbClr val="2F4884"/>
                </a:solidFill>
              </a:rPr>
              <a:t>signalling</a:t>
            </a:r>
            <a:endParaRPr lang="en-US" b="0" dirty="0">
              <a:solidFill>
                <a:srgbClr val="2F488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2F488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F4884"/>
                </a:solidFill>
              </a:rPr>
              <a:t>Nico database: </a:t>
            </a:r>
            <a:r>
              <a:rPr lang="en-US" b="0" dirty="0" err="1">
                <a:solidFill>
                  <a:srgbClr val="2F4884"/>
                </a:solidFill>
              </a:rPr>
              <a:t>CellphoneDB</a:t>
            </a:r>
            <a:r>
              <a:rPr lang="en-US" b="0" dirty="0">
                <a:solidFill>
                  <a:srgbClr val="2F4884"/>
                </a:solidFill>
              </a:rPr>
              <a:t>, </a:t>
            </a:r>
            <a:r>
              <a:rPr lang="en-US" b="0" dirty="0" err="1">
                <a:solidFill>
                  <a:srgbClr val="2F4884"/>
                </a:solidFill>
              </a:rPr>
              <a:t>Natmi</a:t>
            </a:r>
            <a:r>
              <a:rPr lang="en-US" b="0" dirty="0">
                <a:solidFill>
                  <a:srgbClr val="2F4884"/>
                </a:solidFill>
              </a:rPr>
              <a:t> and </a:t>
            </a:r>
            <a:r>
              <a:rPr lang="en-US" b="0" dirty="0" err="1">
                <a:solidFill>
                  <a:srgbClr val="2F4884"/>
                </a:solidFill>
              </a:rPr>
              <a:t>Ominpath</a:t>
            </a:r>
            <a:endParaRPr lang="en-US" b="0" dirty="0">
              <a:solidFill>
                <a:srgbClr val="2F488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2F488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F4884"/>
                </a:solidFill>
              </a:rPr>
              <a:t>Logistic regression: Compute the probability of a central cell </a:t>
            </a:r>
            <a:r>
              <a:rPr lang="en-US" b="0" dirty="0" err="1">
                <a:solidFill>
                  <a:srgbClr val="2F4884"/>
                </a:solidFill>
              </a:rPr>
              <a:t>i</a:t>
            </a:r>
            <a:r>
              <a:rPr lang="en-US" b="0" dirty="0">
                <a:solidFill>
                  <a:srgbClr val="2F4884"/>
                </a:solidFill>
              </a:rPr>
              <a:t> of being of cell type k given the enrichment ratios of all cell types in the neighborhood of cell </a:t>
            </a:r>
            <a:r>
              <a:rPr lang="en-US" b="0" dirty="0" err="1">
                <a:solidFill>
                  <a:srgbClr val="2F4884"/>
                </a:solidFill>
              </a:rPr>
              <a:t>i</a:t>
            </a:r>
            <a:endParaRPr lang="en-US" b="0" dirty="0">
              <a:solidFill>
                <a:srgbClr val="2F4884"/>
              </a:solidFill>
            </a:endParaRPr>
          </a:p>
        </p:txBody>
      </p:sp>
      <p:sp>
        <p:nvSpPr>
          <p:cNvPr id="4" name="Slide Number Placeholder 3"/>
          <p:cNvSpPr>
            <a:spLocks noGrp="1"/>
          </p:cNvSpPr>
          <p:nvPr>
            <p:ph type="sldNum" sz="quarter" idx="5"/>
          </p:nvPr>
        </p:nvSpPr>
        <p:spPr/>
        <p:txBody>
          <a:bodyPr/>
          <a:lstStyle/>
          <a:p>
            <a:fld id="{AF9AD28A-B832-B44A-908B-FDFF19332B0F}" type="slidenum">
              <a:rPr lang="de-DE" smtClean="0"/>
              <a:t>7</a:t>
            </a:fld>
            <a:endParaRPr lang="de-DE"/>
          </a:p>
        </p:txBody>
      </p:sp>
    </p:spTree>
    <p:extLst>
      <p:ext uri="{BB962C8B-B14F-4D97-AF65-F5344CB8AC3E}">
        <p14:creationId xmlns:p14="http://schemas.microsoft.com/office/powerpoint/2010/main" val="26882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9AD28A-B832-B44A-908B-FDFF19332B0F}" type="slidenum">
              <a:rPr lang="de-DE" smtClean="0"/>
              <a:t>9</a:t>
            </a:fld>
            <a:endParaRPr lang="de-DE"/>
          </a:p>
        </p:txBody>
      </p:sp>
    </p:spTree>
    <p:extLst>
      <p:ext uri="{BB962C8B-B14F-4D97-AF65-F5344CB8AC3E}">
        <p14:creationId xmlns:p14="http://schemas.microsoft.com/office/powerpoint/2010/main" val="458007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Linear </a:t>
            </a:r>
            <a:r>
              <a:rPr lang="en-US" dirty="0"/>
              <a:t>unsupervised dimensionality reduction technique that decomposes your gene expression matrix into two lower-dimensional matrices while maintaining non-negativity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NMF discovers interpretable patterns (factors/programs) that are additively combined to reconstruct the original data.</a:t>
            </a:r>
            <a:endParaRPr lang="en-US" b="0" dirty="0"/>
          </a:p>
          <a:p>
            <a:endParaRPr lang="en-US" b="0" dirty="0"/>
          </a:p>
          <a:p>
            <a:endParaRPr lang="en-US" b="0" dirty="0"/>
          </a:p>
          <a:p>
            <a:r>
              <a:rPr lang="en-US" b="0" dirty="0" err="1"/>
              <a:t>iNMF</a:t>
            </a:r>
            <a:r>
              <a:rPr lang="en-US" b="0" dirty="0"/>
              <a:t>:</a:t>
            </a:r>
          </a:p>
          <a:p>
            <a:pPr marL="171450" indent="-171450">
              <a:buFontTx/>
              <a:buChar char="-"/>
            </a:pPr>
            <a:r>
              <a:rPr lang="en-US" b="0" dirty="0"/>
              <a:t>learns common gene factors W , </a:t>
            </a:r>
            <a:r>
              <a:rPr lang="en-US" b="0" dirty="0" err="1"/>
              <a:t>Hsc</a:t>
            </a:r>
            <a:r>
              <a:rPr lang="en-US" b="0" dirty="0"/>
              <a:t> factors and </a:t>
            </a:r>
            <a:r>
              <a:rPr lang="en-US" b="0" dirty="0" err="1"/>
              <a:t>Hsp</a:t>
            </a:r>
            <a:r>
              <a:rPr lang="en-US" b="0" dirty="0"/>
              <a:t> factors from cell type-specific </a:t>
            </a:r>
            <a:r>
              <a:rPr lang="en-US" b="0" dirty="0" err="1"/>
              <a:t>scRNA</a:t>
            </a:r>
            <a:r>
              <a:rPr lang="en-US" b="0" dirty="0"/>
              <a:t>-seq reference cluster Esc and query spatial cluster Esp after sub-setting to the shared set of genes</a:t>
            </a:r>
          </a:p>
          <a:p>
            <a:pPr marL="171450" indent="-171450">
              <a:buFontTx/>
              <a:buChar char="-"/>
            </a:pPr>
            <a:r>
              <a:rPr lang="en-US" b="0" dirty="0"/>
              <a:t>optimization incudes penalizing the Frobenius norm</a:t>
            </a:r>
          </a:p>
          <a:p>
            <a:pPr marL="171450" indent="-171450">
              <a:buFontTx/>
              <a:buChar char="-"/>
            </a:pPr>
            <a:r>
              <a:rPr lang="en-US" b="0" dirty="0"/>
              <a:t>Force gene weights to be the same in </a:t>
            </a:r>
            <a:r>
              <a:rPr lang="en-US" b="0" dirty="0" err="1"/>
              <a:t>scRNA</a:t>
            </a:r>
            <a:r>
              <a:rPr lang="en-US" b="0" dirty="0"/>
              <a:t>-seq and spatial</a:t>
            </a:r>
          </a:p>
          <a:p>
            <a:endParaRPr lang="en-US" b="0" dirty="0"/>
          </a:p>
          <a:p>
            <a:r>
              <a:rPr lang="en-US" b="0" dirty="0" err="1"/>
              <a:t>oNMF</a:t>
            </a:r>
            <a:r>
              <a:rPr lang="en-US" b="0" dirty="0"/>
              <a:t>:</a:t>
            </a:r>
          </a:p>
          <a:p>
            <a:pPr marL="171450" indent="-171450">
              <a:buFontTx/>
              <a:buChar char="-"/>
            </a:pPr>
            <a:r>
              <a:rPr lang="en-US" b="0" dirty="0"/>
              <a:t>matrices </a:t>
            </a:r>
            <a:r>
              <a:rPr lang="en-US" b="0" dirty="0" err="1"/>
              <a:t>Hsc</a:t>
            </a:r>
            <a:r>
              <a:rPr lang="en-US" b="0" dirty="0"/>
              <a:t> and W are only learned from reference data Esc</a:t>
            </a:r>
          </a:p>
          <a:p>
            <a:pPr marL="171450" indent="-171450">
              <a:buFontTx/>
              <a:buChar char="-"/>
            </a:pPr>
            <a:r>
              <a:rPr lang="en-US" b="0" dirty="0"/>
              <a:t>aims to optimize the </a:t>
            </a:r>
            <a:r>
              <a:rPr lang="en-US" b="0" dirty="0" err="1"/>
              <a:t>Kullback</a:t>
            </a:r>
            <a:r>
              <a:rPr lang="en-US" b="0" dirty="0"/>
              <a:t> Leibler divergence</a:t>
            </a:r>
          </a:p>
          <a:p>
            <a:pPr marL="171450" indent="-171450">
              <a:buFontTx/>
              <a:buChar char="-"/>
            </a:pPr>
            <a:r>
              <a:rPr lang="en-US" b="0" dirty="0"/>
              <a:t>fix these factors for the spatial data while optimizing</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F4884"/>
                </a:solidFill>
              </a:rPr>
              <a:t>By default, </a:t>
            </a:r>
            <a:r>
              <a:rPr lang="en-US" b="0" dirty="0" err="1">
                <a:solidFill>
                  <a:srgbClr val="2F4884"/>
                </a:solidFill>
              </a:rPr>
              <a:t>NiCo</a:t>
            </a:r>
            <a:r>
              <a:rPr lang="en-US" b="0" dirty="0">
                <a:solidFill>
                  <a:srgbClr val="2F4884"/>
                </a:solidFill>
              </a:rPr>
              <a:t> uses 3 factors for the inference of covariance</a:t>
            </a:r>
          </a:p>
          <a:p>
            <a:endParaRPr lang="en-US" b="0" dirty="0"/>
          </a:p>
          <a:p>
            <a:r>
              <a:rPr lang="en-US" b="0" dirty="0"/>
              <a:t>We recommend 3-5</a:t>
            </a:r>
          </a:p>
          <a:p>
            <a:endParaRPr lang="en-US" b="0" dirty="0"/>
          </a:p>
        </p:txBody>
      </p:sp>
      <p:sp>
        <p:nvSpPr>
          <p:cNvPr id="4" name="Slide Number Placeholder 3"/>
          <p:cNvSpPr>
            <a:spLocks noGrp="1"/>
          </p:cNvSpPr>
          <p:nvPr>
            <p:ph type="sldNum" sz="quarter" idx="5"/>
          </p:nvPr>
        </p:nvSpPr>
        <p:spPr/>
        <p:txBody>
          <a:bodyPr/>
          <a:lstStyle/>
          <a:p>
            <a:fld id="{AF9AD28A-B832-B44A-908B-FDFF19332B0F}" type="slidenum">
              <a:rPr lang="de-DE" smtClean="0"/>
              <a:t>10</a:t>
            </a:fld>
            <a:endParaRPr lang="de-DE"/>
          </a:p>
        </p:txBody>
      </p:sp>
    </p:spTree>
    <p:extLst>
      <p:ext uri="{BB962C8B-B14F-4D97-AF65-F5344CB8AC3E}">
        <p14:creationId xmlns:p14="http://schemas.microsoft.com/office/powerpoint/2010/main" val="143006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B4D95-35F5-7866-3E4E-F3F772340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25CF3-B125-B3AF-3EF5-355A97D148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3D344F-483D-B502-B4D6-B11C2D84A7D8}"/>
              </a:ext>
            </a:extLst>
          </p:cNvPr>
          <p:cNvSpPr>
            <a:spLocks noGrp="1"/>
          </p:cNvSpPr>
          <p:nvPr>
            <p:ph type="body" idx="1"/>
          </p:nvPr>
        </p:nvSpPr>
        <p:spPr/>
        <p:txBody>
          <a:bodyPr/>
          <a:lstStyle/>
          <a:p>
            <a:r>
              <a:rPr lang="en-US" b="1" dirty="0"/>
              <a:t>regression coefficients</a:t>
            </a:r>
            <a:r>
              <a:rPr lang="en-US" dirty="0"/>
              <a:t>: When the neighboring cell type shows high expression of that factor, the central cell tends to also show high expression of its factor → suggests </a:t>
            </a:r>
            <a:r>
              <a:rPr lang="en-US" b="1" dirty="0"/>
              <a:t>coordinated or synchronized gene programs</a:t>
            </a:r>
            <a:r>
              <a:rPr lang="en-US" dirty="0"/>
              <a:t> between the two cell types</a:t>
            </a:r>
            <a:endParaRPr lang="en-US" b="0" dirty="0"/>
          </a:p>
        </p:txBody>
      </p:sp>
      <p:sp>
        <p:nvSpPr>
          <p:cNvPr id="4" name="Slide Number Placeholder 3">
            <a:extLst>
              <a:ext uri="{FF2B5EF4-FFF2-40B4-BE49-F238E27FC236}">
                <a16:creationId xmlns:a16="http://schemas.microsoft.com/office/drawing/2014/main" id="{5AF221F4-5BCB-4D86-2D44-565DFADDAD41}"/>
              </a:ext>
            </a:extLst>
          </p:cNvPr>
          <p:cNvSpPr>
            <a:spLocks noGrp="1"/>
          </p:cNvSpPr>
          <p:nvPr>
            <p:ph type="sldNum" sz="quarter" idx="5"/>
          </p:nvPr>
        </p:nvSpPr>
        <p:spPr/>
        <p:txBody>
          <a:bodyPr/>
          <a:lstStyle/>
          <a:p>
            <a:fld id="{AF9AD28A-B832-B44A-908B-FDFF19332B0F}" type="slidenum">
              <a:rPr lang="de-DE" smtClean="0"/>
              <a:t>11</a:t>
            </a:fld>
            <a:endParaRPr lang="de-DE"/>
          </a:p>
        </p:txBody>
      </p:sp>
    </p:spTree>
    <p:extLst>
      <p:ext uri="{BB962C8B-B14F-4D97-AF65-F5344CB8AC3E}">
        <p14:creationId xmlns:p14="http://schemas.microsoft.com/office/powerpoint/2010/main" val="3130557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Titel 1"/>
          <p:cNvSpPr>
            <a:spLocks noGrp="1"/>
          </p:cNvSpPr>
          <p:nvPr>
            <p:ph type="ctrTitle" hasCustomPrompt="1"/>
          </p:nvPr>
        </p:nvSpPr>
        <p:spPr>
          <a:xfrm>
            <a:off x="1524000" y="2019981"/>
            <a:ext cx="9144000" cy="2387600"/>
          </a:xfrm>
          <a:prstGeom prst="rect">
            <a:avLst/>
          </a:prstGeom>
        </p:spPr>
        <p:txBody>
          <a:bodyPr anchor="b"/>
          <a:lstStyle>
            <a:lvl1pPr algn="l">
              <a:defRPr sz="6000" b="1" baseline="0">
                <a:solidFill>
                  <a:srgbClr val="2B4277"/>
                </a:solidFill>
                <a:latin typeface="MetaBold-Roman" panose="02000803000000000000" pitchFamily="2" charset="0"/>
              </a:defRPr>
            </a:lvl1pPr>
          </a:lstStyle>
          <a:p>
            <a:r>
              <a:rPr lang="de-DE" dirty="0"/>
              <a:t>Überschrift einfügen</a:t>
            </a:r>
          </a:p>
        </p:txBody>
      </p:sp>
      <p:sp>
        <p:nvSpPr>
          <p:cNvPr id="5" name="Untertitel 2"/>
          <p:cNvSpPr>
            <a:spLocks noGrp="1"/>
          </p:cNvSpPr>
          <p:nvPr>
            <p:ph type="subTitle" idx="1" hasCustomPrompt="1"/>
          </p:nvPr>
        </p:nvSpPr>
        <p:spPr>
          <a:xfrm>
            <a:off x="1524000" y="4407581"/>
            <a:ext cx="9144000" cy="1655762"/>
          </a:xfrm>
          <a:prstGeom prst="rect">
            <a:avLst/>
          </a:prstGeom>
        </p:spPr>
        <p:txBody>
          <a:bodyPr/>
          <a:lstStyle>
            <a:lvl1pPr marL="0" indent="0" algn="l">
              <a:buNone/>
              <a:defRPr sz="2400">
                <a:solidFill>
                  <a:srgbClr val="2B4277"/>
                </a:solidFill>
                <a:latin typeface="MetaBold-Roman" panose="020008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Unterüberschrift einfügen</a:t>
            </a:r>
          </a:p>
        </p:txBody>
      </p:sp>
      <p:sp>
        <p:nvSpPr>
          <p:cNvPr id="3" name="Foliennummernplatzhalter 2">
            <a:extLst>
              <a:ext uri="{FF2B5EF4-FFF2-40B4-BE49-F238E27FC236}">
                <a16:creationId xmlns:a16="http://schemas.microsoft.com/office/drawing/2014/main" id="{73154D43-E2AE-36DF-F8D0-0A6520B2DE16}"/>
              </a:ext>
            </a:extLst>
          </p:cNvPr>
          <p:cNvSpPr>
            <a:spLocks noGrp="1"/>
          </p:cNvSpPr>
          <p:nvPr>
            <p:ph type="sldNum" sz="quarter" idx="4"/>
          </p:nvPr>
        </p:nvSpPr>
        <p:spPr>
          <a:xfrm>
            <a:off x="9020400" y="6356350"/>
            <a:ext cx="2743200" cy="365125"/>
          </a:xfrm>
          <a:prstGeom prst="rect">
            <a:avLst/>
          </a:prstGeom>
        </p:spPr>
        <p:txBody>
          <a:bodyPr vert="horz" lIns="91440" tIns="45720" rIns="91440" bIns="45720" rtlCol="0" anchor="ctr"/>
          <a:lstStyle>
            <a:lvl1pPr algn="r">
              <a:defRPr sz="1400">
                <a:solidFill>
                  <a:schemeClr val="bg1"/>
                </a:solidFill>
                <a:latin typeface="MetaNormal-Roman" panose="02000503000000000000" pitchFamily="2" charset="0"/>
              </a:defRPr>
            </a:lvl1pPr>
          </a:lstStyle>
          <a:p>
            <a:fld id="{48BC2822-A58B-453C-8B00-8B5FB70B15C0}" type="slidenum">
              <a:rPr lang="de-DE" smtClean="0"/>
              <a:pPr/>
              <a:t>‹#›</a:t>
            </a:fld>
            <a:endParaRPr lang="de-DE" dirty="0"/>
          </a:p>
        </p:txBody>
      </p:sp>
      <p:sp>
        <p:nvSpPr>
          <p:cNvPr id="7" name="Fußzeilenplatzhalter 3">
            <a:extLst>
              <a:ext uri="{FF2B5EF4-FFF2-40B4-BE49-F238E27FC236}">
                <a16:creationId xmlns:a16="http://schemas.microsoft.com/office/drawing/2014/main" id="{27B4F439-0459-9687-0EBD-4A1F0A3BAB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bg1"/>
                </a:solidFill>
                <a:latin typeface="MetaNormal-Roman" panose="02000503000000000000" pitchFamily="2" charset="0"/>
              </a:defRPr>
            </a:lvl1pPr>
          </a:lstStyle>
          <a:p>
            <a:r>
              <a:rPr lang="de-DE" dirty="0"/>
              <a:t>DECIDE </a:t>
            </a:r>
            <a:r>
              <a:rPr lang="de-DE" dirty="0" err="1"/>
              <a:t>retreat</a:t>
            </a:r>
            <a:r>
              <a:rPr lang="de-DE" dirty="0"/>
              <a:t> 2024 - Helene Hemmer </a:t>
            </a:r>
          </a:p>
        </p:txBody>
      </p:sp>
      <p:sp>
        <p:nvSpPr>
          <p:cNvPr id="2" name="Datumsplatzhalter 1">
            <a:extLst>
              <a:ext uri="{FF2B5EF4-FFF2-40B4-BE49-F238E27FC236}">
                <a16:creationId xmlns:a16="http://schemas.microsoft.com/office/drawing/2014/main" id="{1780D175-C842-F6E3-8F85-F3ADF3EBB384}"/>
              </a:ext>
            </a:extLst>
          </p:cNvPr>
          <p:cNvSpPr>
            <a:spLocks noGrp="1"/>
          </p:cNvSpPr>
          <p:nvPr>
            <p:ph type="dt" sz="half" idx="2"/>
          </p:nvPr>
        </p:nvSpPr>
        <p:spPr>
          <a:xfrm>
            <a:off x="428400" y="6356350"/>
            <a:ext cx="2743200" cy="365125"/>
          </a:xfrm>
          <a:prstGeom prst="rect">
            <a:avLst/>
          </a:prstGeom>
        </p:spPr>
        <p:txBody>
          <a:bodyPr vert="horz" lIns="91440" tIns="45720" rIns="91440" bIns="45720" rtlCol="0" anchor="ctr"/>
          <a:lstStyle>
            <a:lvl1pPr algn="l">
              <a:defRPr sz="1400" b="1">
                <a:solidFill>
                  <a:schemeClr val="bg1"/>
                </a:solidFill>
                <a:latin typeface="MetaNormal-Roman" panose="02000503000000000000" pitchFamily="2" charset="0"/>
              </a:defRPr>
            </a:lvl1pPr>
          </a:lstStyle>
          <a:p>
            <a:r>
              <a:rPr lang="de-DE" dirty="0"/>
              <a:t>18.11.2024</a:t>
            </a:r>
          </a:p>
        </p:txBody>
      </p:sp>
    </p:spTree>
    <p:extLst>
      <p:ext uri="{BB962C8B-B14F-4D97-AF65-F5344CB8AC3E}">
        <p14:creationId xmlns:p14="http://schemas.microsoft.com/office/powerpoint/2010/main" val="134831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347870" y="545335"/>
            <a:ext cx="11415730" cy="1293877"/>
          </a:xfrm>
          <a:prstGeom prst="rect">
            <a:avLst/>
          </a:prstGeom>
        </p:spPr>
        <p:txBody>
          <a:bodyPr anchor="ctr"/>
          <a:lstStyle>
            <a:lvl1pPr>
              <a:defRPr sz="2800" b="1" baseline="0">
                <a:solidFill>
                  <a:srgbClr val="2B4277"/>
                </a:solidFill>
                <a:latin typeface="MetaBold-Roman" panose="02000803000000000000" pitchFamily="2" charset="0"/>
              </a:defRPr>
            </a:lvl1pPr>
          </a:lstStyle>
          <a:p>
            <a:r>
              <a:rPr lang="de-DE" dirty="0"/>
              <a:t>Überschrift einfügen</a:t>
            </a:r>
          </a:p>
        </p:txBody>
      </p:sp>
      <p:sp>
        <p:nvSpPr>
          <p:cNvPr id="5" name="Inhaltsplatzhalter 2"/>
          <p:cNvSpPr>
            <a:spLocks noGrp="1"/>
          </p:cNvSpPr>
          <p:nvPr>
            <p:ph idx="1" hasCustomPrompt="1"/>
          </p:nvPr>
        </p:nvSpPr>
        <p:spPr>
          <a:xfrm>
            <a:off x="347870" y="2045824"/>
            <a:ext cx="11415730" cy="4103914"/>
          </a:xfrm>
          <a:prstGeom prst="rect">
            <a:avLst/>
          </a:prstGeom>
        </p:spPr>
        <p:txBody>
          <a:bodyPr/>
          <a:lstStyle>
            <a:lvl1pPr>
              <a:defRPr sz="1800" baseline="0">
                <a:solidFill>
                  <a:schemeClr val="tx1"/>
                </a:solidFill>
                <a:latin typeface="MetaNormal-Roman" panose="02000503000000000000" pitchFamily="2" charset="0"/>
              </a:defRPr>
            </a:lvl1pPr>
            <a:lvl2pPr>
              <a:defRPr sz="1800">
                <a:solidFill>
                  <a:schemeClr val="tx1"/>
                </a:solidFill>
                <a:latin typeface="MetaNormal-Roman" panose="02000503000000000000" pitchFamily="2" charset="0"/>
              </a:defRPr>
            </a:lvl2pPr>
            <a:lvl3pPr>
              <a:defRPr sz="1800">
                <a:solidFill>
                  <a:schemeClr val="tx1"/>
                </a:solidFill>
                <a:latin typeface="MetaNormal-Roman" panose="02000503000000000000" pitchFamily="2" charset="0"/>
              </a:defRPr>
            </a:lvl3pPr>
            <a:lvl4pPr>
              <a:defRPr sz="1800">
                <a:solidFill>
                  <a:schemeClr val="tx1"/>
                </a:solidFill>
                <a:latin typeface="MetaNormal-Roman" panose="02000503000000000000" pitchFamily="2" charset="0"/>
              </a:defRPr>
            </a:lvl4pPr>
            <a:lvl5pPr>
              <a:defRPr sz="1800">
                <a:solidFill>
                  <a:schemeClr val="tx1"/>
                </a:solidFill>
                <a:latin typeface="MetaNormal-Roman" panose="02000503000000000000" pitchFamily="2" charset="0"/>
              </a:defRPr>
            </a:lvl5pPr>
          </a:lstStyle>
          <a:p>
            <a:pPr lvl="0"/>
            <a:r>
              <a:rPr lang="de-DE" dirty="0"/>
              <a:t>Aufzählungspunkte einfügen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 name="Foliennummernplatzhalter 2">
            <a:extLst>
              <a:ext uri="{FF2B5EF4-FFF2-40B4-BE49-F238E27FC236}">
                <a16:creationId xmlns:a16="http://schemas.microsoft.com/office/drawing/2014/main" id="{19798D08-484A-FDBC-18FC-9B3BEE5061BA}"/>
              </a:ext>
            </a:extLst>
          </p:cNvPr>
          <p:cNvSpPr>
            <a:spLocks noGrp="1"/>
          </p:cNvSpPr>
          <p:nvPr>
            <p:ph type="sldNum" sz="quarter" idx="4"/>
          </p:nvPr>
        </p:nvSpPr>
        <p:spPr>
          <a:xfrm>
            <a:off x="9020400" y="6356350"/>
            <a:ext cx="2743200" cy="365125"/>
          </a:xfrm>
          <a:prstGeom prst="rect">
            <a:avLst/>
          </a:prstGeom>
        </p:spPr>
        <p:txBody>
          <a:bodyPr vert="horz" lIns="91440" tIns="45720" rIns="91440" bIns="45720" rtlCol="0" anchor="ctr"/>
          <a:lstStyle>
            <a:lvl1pPr algn="r">
              <a:defRPr sz="1400">
                <a:solidFill>
                  <a:schemeClr val="bg1"/>
                </a:solidFill>
                <a:latin typeface="MetaNormal-Roman" panose="02000503000000000000" pitchFamily="2" charset="0"/>
              </a:defRPr>
            </a:lvl1pPr>
          </a:lstStyle>
          <a:p>
            <a:fld id="{48BC2822-A58B-453C-8B00-8B5FB70B15C0}" type="slidenum">
              <a:rPr lang="de-DE" smtClean="0"/>
              <a:pPr/>
              <a:t>‹#›</a:t>
            </a:fld>
            <a:endParaRPr lang="de-DE" dirty="0"/>
          </a:p>
        </p:txBody>
      </p:sp>
      <p:sp>
        <p:nvSpPr>
          <p:cNvPr id="2" name="Datumsplatzhalter 1">
            <a:extLst>
              <a:ext uri="{FF2B5EF4-FFF2-40B4-BE49-F238E27FC236}">
                <a16:creationId xmlns:a16="http://schemas.microsoft.com/office/drawing/2014/main" id="{FB4B7A27-33DC-ECB1-C480-D4945C720B8A}"/>
              </a:ext>
            </a:extLst>
          </p:cNvPr>
          <p:cNvSpPr>
            <a:spLocks noGrp="1"/>
          </p:cNvSpPr>
          <p:nvPr>
            <p:ph type="dt" sz="half" idx="2"/>
          </p:nvPr>
        </p:nvSpPr>
        <p:spPr>
          <a:xfrm>
            <a:off x="428400" y="6356350"/>
            <a:ext cx="2743200" cy="365125"/>
          </a:xfrm>
          <a:prstGeom prst="rect">
            <a:avLst/>
          </a:prstGeom>
        </p:spPr>
        <p:txBody>
          <a:bodyPr vert="horz" lIns="91440" tIns="45720" rIns="91440" bIns="45720" rtlCol="0" anchor="ctr"/>
          <a:lstStyle>
            <a:lvl1pPr algn="l">
              <a:defRPr sz="1400" b="1">
                <a:solidFill>
                  <a:schemeClr val="bg1"/>
                </a:solidFill>
                <a:latin typeface="MetaNormal-Roman" panose="02000503000000000000" pitchFamily="2" charset="0"/>
              </a:defRPr>
            </a:lvl1pPr>
          </a:lstStyle>
          <a:p>
            <a:r>
              <a:rPr lang="de-DE" dirty="0"/>
              <a:t>18.11.2024</a:t>
            </a:r>
          </a:p>
        </p:txBody>
      </p:sp>
      <p:sp>
        <p:nvSpPr>
          <p:cNvPr id="8" name="Fußzeilenplatzhalter 3">
            <a:extLst>
              <a:ext uri="{FF2B5EF4-FFF2-40B4-BE49-F238E27FC236}">
                <a16:creationId xmlns:a16="http://schemas.microsoft.com/office/drawing/2014/main" id="{469EF336-C4AB-B015-E667-17A0AEA52D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bg1"/>
                </a:solidFill>
                <a:latin typeface="MetaNormal-Roman" panose="02000503000000000000" pitchFamily="2" charset="0"/>
              </a:defRPr>
            </a:lvl1pPr>
          </a:lstStyle>
          <a:p>
            <a:r>
              <a:rPr lang="de-DE" dirty="0"/>
              <a:t>DECIDE </a:t>
            </a:r>
            <a:r>
              <a:rPr lang="de-DE" dirty="0" err="1"/>
              <a:t>retreat</a:t>
            </a:r>
            <a:r>
              <a:rPr lang="de-DE" dirty="0"/>
              <a:t> 2024 - Helene Hemmer </a:t>
            </a:r>
          </a:p>
        </p:txBody>
      </p:sp>
    </p:spTree>
    <p:extLst>
      <p:ext uri="{BB962C8B-B14F-4D97-AF65-F5344CB8AC3E}">
        <p14:creationId xmlns:p14="http://schemas.microsoft.com/office/powerpoint/2010/main" val="318172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6" name="Inhaltsplatzhalter 2"/>
          <p:cNvSpPr>
            <a:spLocks noGrp="1"/>
          </p:cNvSpPr>
          <p:nvPr>
            <p:ph idx="1" hasCustomPrompt="1"/>
          </p:nvPr>
        </p:nvSpPr>
        <p:spPr>
          <a:xfrm>
            <a:off x="428400" y="2106405"/>
            <a:ext cx="5379532" cy="3962400"/>
          </a:xfrm>
          <a:prstGeom prst="rect">
            <a:avLst/>
          </a:prstGeom>
        </p:spPr>
        <p:txBody>
          <a:bodyPr/>
          <a:lstStyle>
            <a:lvl1pPr>
              <a:defRPr sz="1800" baseline="0">
                <a:solidFill>
                  <a:schemeClr val="tx1"/>
                </a:solidFill>
                <a:latin typeface="MetaNormal-Roman" panose="02000503000000000000" pitchFamily="2" charset="0"/>
              </a:defRPr>
            </a:lvl1pPr>
            <a:lvl2pPr>
              <a:defRPr sz="1800">
                <a:solidFill>
                  <a:schemeClr val="tx1"/>
                </a:solidFill>
                <a:latin typeface="MetaNormal-Roman" panose="02000503000000000000" pitchFamily="2" charset="0"/>
              </a:defRPr>
            </a:lvl2pPr>
            <a:lvl3pPr>
              <a:defRPr sz="1800">
                <a:solidFill>
                  <a:schemeClr val="tx1"/>
                </a:solidFill>
                <a:latin typeface="MetaNormal-Roman" panose="02000503000000000000" pitchFamily="2" charset="0"/>
              </a:defRPr>
            </a:lvl3pPr>
            <a:lvl4pPr>
              <a:defRPr sz="1800">
                <a:solidFill>
                  <a:schemeClr val="tx1"/>
                </a:solidFill>
                <a:latin typeface="MetaNormal-Roman" panose="02000503000000000000" pitchFamily="2" charset="0"/>
              </a:defRPr>
            </a:lvl4pPr>
            <a:lvl5pPr>
              <a:defRPr sz="1800">
                <a:solidFill>
                  <a:schemeClr val="tx1"/>
                </a:solidFill>
                <a:latin typeface="MetaNormal-Roman" panose="02000503000000000000" pitchFamily="2" charset="0"/>
              </a:defRPr>
            </a:lvl5pPr>
          </a:lstStyle>
          <a:p>
            <a:pPr lvl="0"/>
            <a:r>
              <a:rPr lang="de-DE" dirty="0"/>
              <a:t>Erste Ebene einfügen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Inhaltsplatzhalter 2"/>
          <p:cNvSpPr>
            <a:spLocks noGrp="1"/>
          </p:cNvSpPr>
          <p:nvPr>
            <p:ph idx="14" hasCustomPrompt="1"/>
          </p:nvPr>
        </p:nvSpPr>
        <p:spPr>
          <a:xfrm>
            <a:off x="5874026" y="2106405"/>
            <a:ext cx="5889574" cy="3962400"/>
          </a:xfrm>
          <a:prstGeom prst="rect">
            <a:avLst/>
          </a:prstGeom>
        </p:spPr>
        <p:txBody>
          <a:bodyPr/>
          <a:lstStyle>
            <a:lvl1pPr>
              <a:defRPr sz="1800" baseline="0">
                <a:solidFill>
                  <a:schemeClr val="tx1"/>
                </a:solidFill>
                <a:latin typeface="MetaNormal-Roman" panose="02000503000000000000" pitchFamily="2" charset="0"/>
              </a:defRPr>
            </a:lvl1pPr>
            <a:lvl2pPr>
              <a:defRPr sz="1800">
                <a:solidFill>
                  <a:schemeClr val="tx1"/>
                </a:solidFill>
                <a:latin typeface="MetaNormal-Roman" panose="02000503000000000000" pitchFamily="2" charset="0"/>
              </a:defRPr>
            </a:lvl2pPr>
            <a:lvl3pPr>
              <a:defRPr sz="1800">
                <a:solidFill>
                  <a:schemeClr val="tx1"/>
                </a:solidFill>
                <a:latin typeface="MetaNormal-Roman" panose="02000503000000000000" pitchFamily="2" charset="0"/>
              </a:defRPr>
            </a:lvl3pPr>
            <a:lvl4pPr>
              <a:defRPr sz="1800">
                <a:solidFill>
                  <a:schemeClr val="tx1"/>
                </a:solidFill>
                <a:latin typeface="MetaNormal-Roman" panose="02000503000000000000" pitchFamily="2" charset="0"/>
              </a:defRPr>
            </a:lvl4pPr>
            <a:lvl5pPr>
              <a:defRPr sz="1800">
                <a:solidFill>
                  <a:schemeClr val="tx1"/>
                </a:solidFill>
                <a:latin typeface="MetaNormal-Roman" panose="02000503000000000000" pitchFamily="2" charset="0"/>
              </a:defRPr>
            </a:lvl5pPr>
          </a:lstStyle>
          <a:p>
            <a:pPr lvl="0"/>
            <a:r>
              <a:rPr lang="de-DE" dirty="0"/>
              <a:t>Erste Ebene einfügen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 1">
            <a:extLst>
              <a:ext uri="{FF2B5EF4-FFF2-40B4-BE49-F238E27FC236}">
                <a16:creationId xmlns:a16="http://schemas.microsoft.com/office/drawing/2014/main" id="{718D7C31-6CAA-B00A-1A60-19866103FB13}"/>
              </a:ext>
            </a:extLst>
          </p:cNvPr>
          <p:cNvSpPr>
            <a:spLocks noGrp="1"/>
          </p:cNvSpPr>
          <p:nvPr>
            <p:ph type="title" hasCustomPrompt="1"/>
          </p:nvPr>
        </p:nvSpPr>
        <p:spPr>
          <a:xfrm>
            <a:off x="347870" y="545335"/>
            <a:ext cx="11415730" cy="1293877"/>
          </a:xfrm>
          <a:prstGeom prst="rect">
            <a:avLst/>
          </a:prstGeom>
        </p:spPr>
        <p:txBody>
          <a:bodyPr anchor="ctr"/>
          <a:lstStyle>
            <a:lvl1pPr>
              <a:defRPr sz="2800" b="1" baseline="0">
                <a:solidFill>
                  <a:srgbClr val="2B4277"/>
                </a:solidFill>
                <a:latin typeface="MetaBold-Roman" panose="02000803000000000000" pitchFamily="2" charset="0"/>
              </a:defRPr>
            </a:lvl1pPr>
          </a:lstStyle>
          <a:p>
            <a:r>
              <a:rPr lang="de-DE" dirty="0"/>
              <a:t>Überschrift einfügen</a:t>
            </a:r>
          </a:p>
        </p:txBody>
      </p:sp>
      <p:sp>
        <p:nvSpPr>
          <p:cNvPr id="9" name="Foliennummernplatzhalter 2">
            <a:extLst>
              <a:ext uri="{FF2B5EF4-FFF2-40B4-BE49-F238E27FC236}">
                <a16:creationId xmlns:a16="http://schemas.microsoft.com/office/drawing/2014/main" id="{B2623500-3528-8D2B-A1C4-D5FB17CDD8F3}"/>
              </a:ext>
            </a:extLst>
          </p:cNvPr>
          <p:cNvSpPr>
            <a:spLocks noGrp="1"/>
          </p:cNvSpPr>
          <p:nvPr>
            <p:ph type="sldNum" sz="quarter" idx="4"/>
          </p:nvPr>
        </p:nvSpPr>
        <p:spPr>
          <a:xfrm>
            <a:off x="9020400" y="6356350"/>
            <a:ext cx="2743200" cy="365125"/>
          </a:xfrm>
          <a:prstGeom prst="rect">
            <a:avLst/>
          </a:prstGeom>
        </p:spPr>
        <p:txBody>
          <a:bodyPr vert="horz" lIns="91440" tIns="45720" rIns="91440" bIns="45720" rtlCol="0" anchor="ctr"/>
          <a:lstStyle>
            <a:lvl1pPr algn="r">
              <a:defRPr sz="1400">
                <a:solidFill>
                  <a:schemeClr val="bg1"/>
                </a:solidFill>
                <a:latin typeface="MetaNormal-Roman" panose="02000503000000000000" pitchFamily="2" charset="0"/>
              </a:defRPr>
            </a:lvl1pPr>
          </a:lstStyle>
          <a:p>
            <a:fld id="{48BC2822-A58B-453C-8B00-8B5FB70B15C0}" type="slidenum">
              <a:rPr lang="de-DE" smtClean="0"/>
              <a:pPr/>
              <a:t>‹#›</a:t>
            </a:fld>
            <a:endParaRPr lang="de-DE" dirty="0"/>
          </a:p>
        </p:txBody>
      </p:sp>
      <p:sp>
        <p:nvSpPr>
          <p:cNvPr id="5" name="Datumsplatzhalter 1">
            <a:extLst>
              <a:ext uri="{FF2B5EF4-FFF2-40B4-BE49-F238E27FC236}">
                <a16:creationId xmlns:a16="http://schemas.microsoft.com/office/drawing/2014/main" id="{A9C6F7E0-4F64-44B0-0B49-A6269DF503AD}"/>
              </a:ext>
            </a:extLst>
          </p:cNvPr>
          <p:cNvSpPr>
            <a:spLocks noGrp="1"/>
          </p:cNvSpPr>
          <p:nvPr>
            <p:ph type="dt" sz="half" idx="2"/>
          </p:nvPr>
        </p:nvSpPr>
        <p:spPr>
          <a:xfrm>
            <a:off x="428400" y="6356350"/>
            <a:ext cx="2743200" cy="365125"/>
          </a:xfrm>
          <a:prstGeom prst="rect">
            <a:avLst/>
          </a:prstGeom>
        </p:spPr>
        <p:txBody>
          <a:bodyPr vert="horz" lIns="91440" tIns="45720" rIns="91440" bIns="45720" rtlCol="0" anchor="ctr"/>
          <a:lstStyle>
            <a:lvl1pPr algn="l">
              <a:defRPr sz="1400" b="1">
                <a:solidFill>
                  <a:schemeClr val="bg1"/>
                </a:solidFill>
                <a:latin typeface="MetaNormal-Roman" panose="02000503000000000000" pitchFamily="2" charset="0"/>
              </a:defRPr>
            </a:lvl1pPr>
          </a:lstStyle>
          <a:p>
            <a:r>
              <a:rPr lang="de-DE" dirty="0"/>
              <a:t>18.11.2024</a:t>
            </a:r>
          </a:p>
        </p:txBody>
      </p:sp>
      <p:sp>
        <p:nvSpPr>
          <p:cNvPr id="8" name="Fußzeilenplatzhalter 3">
            <a:extLst>
              <a:ext uri="{FF2B5EF4-FFF2-40B4-BE49-F238E27FC236}">
                <a16:creationId xmlns:a16="http://schemas.microsoft.com/office/drawing/2014/main" id="{7774528D-E5EE-8B28-B383-588BE2A859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bg1"/>
                </a:solidFill>
                <a:latin typeface="MetaNormal-Roman" panose="02000503000000000000" pitchFamily="2" charset="0"/>
              </a:defRPr>
            </a:lvl1pPr>
          </a:lstStyle>
          <a:p>
            <a:r>
              <a:rPr lang="de-DE" dirty="0"/>
              <a:t>DECIDE </a:t>
            </a:r>
            <a:r>
              <a:rPr lang="de-DE" dirty="0" err="1"/>
              <a:t>retreat</a:t>
            </a:r>
            <a:r>
              <a:rPr lang="de-DE" dirty="0"/>
              <a:t> 2024 - Helene Hemmer </a:t>
            </a:r>
          </a:p>
        </p:txBody>
      </p:sp>
    </p:spTree>
    <p:extLst>
      <p:ext uri="{BB962C8B-B14F-4D97-AF65-F5344CB8AC3E}">
        <p14:creationId xmlns:p14="http://schemas.microsoft.com/office/powerpoint/2010/main" val="129826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Titel 1"/>
          <p:cNvSpPr>
            <a:spLocks noGrp="1"/>
          </p:cNvSpPr>
          <p:nvPr>
            <p:ph type="title" hasCustomPrompt="1"/>
          </p:nvPr>
        </p:nvSpPr>
        <p:spPr>
          <a:xfrm>
            <a:off x="1337733" y="3043011"/>
            <a:ext cx="10016066" cy="1325563"/>
          </a:xfrm>
          <a:prstGeom prst="rect">
            <a:avLst/>
          </a:prstGeom>
        </p:spPr>
        <p:txBody>
          <a:bodyPr/>
          <a:lstStyle>
            <a:lvl1pPr algn="ctr">
              <a:defRPr b="0">
                <a:solidFill>
                  <a:srgbClr val="2B4277"/>
                </a:solidFill>
                <a:latin typeface="MetaBold-Roman" panose="02000803000000000000" pitchFamily="2" charset="0"/>
              </a:defRPr>
            </a:lvl1pPr>
          </a:lstStyle>
          <a:p>
            <a:r>
              <a:rPr lang="de-DE" dirty="0"/>
              <a:t>Überschrift einfügen</a:t>
            </a:r>
          </a:p>
        </p:txBody>
      </p:sp>
      <p:sp>
        <p:nvSpPr>
          <p:cNvPr id="6" name="Foliennummernplatzhalter 2">
            <a:extLst>
              <a:ext uri="{FF2B5EF4-FFF2-40B4-BE49-F238E27FC236}">
                <a16:creationId xmlns:a16="http://schemas.microsoft.com/office/drawing/2014/main" id="{9B8D2F6A-D149-F424-E415-BD5C97B5F05D}"/>
              </a:ext>
            </a:extLst>
          </p:cNvPr>
          <p:cNvSpPr>
            <a:spLocks noGrp="1"/>
          </p:cNvSpPr>
          <p:nvPr>
            <p:ph type="sldNum" sz="quarter" idx="4"/>
          </p:nvPr>
        </p:nvSpPr>
        <p:spPr>
          <a:xfrm>
            <a:off x="9020400" y="6356350"/>
            <a:ext cx="2743200" cy="365125"/>
          </a:xfrm>
          <a:prstGeom prst="rect">
            <a:avLst/>
          </a:prstGeom>
        </p:spPr>
        <p:txBody>
          <a:bodyPr vert="horz" lIns="91440" tIns="45720" rIns="91440" bIns="45720" rtlCol="0" anchor="ctr"/>
          <a:lstStyle>
            <a:lvl1pPr algn="r">
              <a:defRPr sz="1400">
                <a:solidFill>
                  <a:schemeClr val="bg1"/>
                </a:solidFill>
                <a:latin typeface="MetaNormal-Roman" panose="02000503000000000000" pitchFamily="2" charset="0"/>
              </a:defRPr>
            </a:lvl1pPr>
          </a:lstStyle>
          <a:p>
            <a:fld id="{48BC2822-A58B-453C-8B00-8B5FB70B15C0}" type="slidenum">
              <a:rPr lang="de-DE" smtClean="0"/>
              <a:pPr/>
              <a:t>‹#›</a:t>
            </a:fld>
            <a:endParaRPr lang="de-DE" dirty="0"/>
          </a:p>
        </p:txBody>
      </p:sp>
      <p:sp>
        <p:nvSpPr>
          <p:cNvPr id="5" name="Datumsplatzhalter 1">
            <a:extLst>
              <a:ext uri="{FF2B5EF4-FFF2-40B4-BE49-F238E27FC236}">
                <a16:creationId xmlns:a16="http://schemas.microsoft.com/office/drawing/2014/main" id="{174A7E5A-3560-095E-9377-EB662EAEFEA5}"/>
              </a:ext>
            </a:extLst>
          </p:cNvPr>
          <p:cNvSpPr>
            <a:spLocks noGrp="1"/>
          </p:cNvSpPr>
          <p:nvPr>
            <p:ph type="dt" sz="half" idx="2"/>
          </p:nvPr>
        </p:nvSpPr>
        <p:spPr>
          <a:xfrm>
            <a:off x="428400" y="6356350"/>
            <a:ext cx="2743200" cy="365125"/>
          </a:xfrm>
          <a:prstGeom prst="rect">
            <a:avLst/>
          </a:prstGeom>
        </p:spPr>
        <p:txBody>
          <a:bodyPr vert="horz" lIns="91440" tIns="45720" rIns="91440" bIns="45720" rtlCol="0" anchor="ctr"/>
          <a:lstStyle>
            <a:lvl1pPr algn="l">
              <a:defRPr sz="1400" b="1">
                <a:solidFill>
                  <a:schemeClr val="bg1"/>
                </a:solidFill>
                <a:latin typeface="MetaNormal-Roman" panose="02000503000000000000" pitchFamily="2" charset="0"/>
              </a:defRPr>
            </a:lvl1pPr>
          </a:lstStyle>
          <a:p>
            <a:r>
              <a:rPr lang="de-DE" dirty="0"/>
              <a:t>18.11.2024</a:t>
            </a:r>
          </a:p>
        </p:txBody>
      </p:sp>
      <p:sp>
        <p:nvSpPr>
          <p:cNvPr id="7" name="Fußzeilenplatzhalter 3">
            <a:extLst>
              <a:ext uri="{FF2B5EF4-FFF2-40B4-BE49-F238E27FC236}">
                <a16:creationId xmlns:a16="http://schemas.microsoft.com/office/drawing/2014/main" id="{1FB210CF-2822-2ACC-4D75-1FBF240042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bg1"/>
                </a:solidFill>
                <a:latin typeface="MetaNormal-Roman" panose="02000503000000000000" pitchFamily="2" charset="0"/>
              </a:defRPr>
            </a:lvl1pPr>
          </a:lstStyle>
          <a:p>
            <a:r>
              <a:rPr lang="de-DE" dirty="0"/>
              <a:t>DECIDE </a:t>
            </a:r>
            <a:r>
              <a:rPr lang="de-DE" dirty="0" err="1"/>
              <a:t>retreat</a:t>
            </a:r>
            <a:r>
              <a:rPr lang="de-DE" dirty="0"/>
              <a:t> 2024 - Helene Hemmer </a:t>
            </a:r>
          </a:p>
        </p:txBody>
      </p:sp>
    </p:spTree>
    <p:extLst>
      <p:ext uri="{BB962C8B-B14F-4D97-AF65-F5344CB8AC3E}">
        <p14:creationId xmlns:p14="http://schemas.microsoft.com/office/powerpoint/2010/main" val="2680804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840CEFC-50D2-7BDC-A40A-3A7CCD79719D}"/>
              </a:ext>
            </a:extLst>
          </p:cNvPr>
          <p:cNvSpPr>
            <a:spLocks noGrp="1"/>
          </p:cNvSpPr>
          <p:nvPr>
            <p:ph type="sldNum" sz="quarter" idx="4"/>
          </p:nvPr>
        </p:nvSpPr>
        <p:spPr>
          <a:xfrm>
            <a:off x="9020400" y="6356350"/>
            <a:ext cx="2743200" cy="365125"/>
          </a:xfrm>
          <a:prstGeom prst="rect">
            <a:avLst/>
          </a:prstGeom>
        </p:spPr>
        <p:txBody>
          <a:bodyPr vert="horz" lIns="91440" tIns="45720" rIns="91440" bIns="45720" rtlCol="0" anchor="ctr"/>
          <a:lstStyle>
            <a:lvl1pPr algn="r">
              <a:defRPr sz="1400">
                <a:solidFill>
                  <a:schemeClr val="bg1"/>
                </a:solidFill>
                <a:latin typeface="MetaNormal-Roman" panose="02000503000000000000" pitchFamily="2" charset="0"/>
              </a:defRPr>
            </a:lvl1pPr>
          </a:lstStyle>
          <a:p>
            <a:fld id="{48BC2822-A58B-453C-8B00-8B5FB70B15C0}" type="slidenum">
              <a:rPr lang="de-DE" smtClean="0"/>
              <a:pPr/>
              <a:t>‹#›</a:t>
            </a:fld>
            <a:endParaRPr lang="de-DE" dirty="0"/>
          </a:p>
        </p:txBody>
      </p:sp>
      <p:sp>
        <p:nvSpPr>
          <p:cNvPr id="4" name="Datumsplatzhalter 1">
            <a:extLst>
              <a:ext uri="{FF2B5EF4-FFF2-40B4-BE49-F238E27FC236}">
                <a16:creationId xmlns:a16="http://schemas.microsoft.com/office/drawing/2014/main" id="{E484FEB3-64B3-FB2C-28F1-BE7BB76EC1EE}"/>
              </a:ext>
            </a:extLst>
          </p:cNvPr>
          <p:cNvSpPr>
            <a:spLocks noGrp="1"/>
          </p:cNvSpPr>
          <p:nvPr>
            <p:ph type="dt" sz="half" idx="2"/>
          </p:nvPr>
        </p:nvSpPr>
        <p:spPr>
          <a:xfrm>
            <a:off x="428400" y="6356350"/>
            <a:ext cx="2743200" cy="365125"/>
          </a:xfrm>
          <a:prstGeom prst="rect">
            <a:avLst/>
          </a:prstGeom>
        </p:spPr>
        <p:txBody>
          <a:bodyPr vert="horz" lIns="91440" tIns="45720" rIns="91440" bIns="45720" rtlCol="0" anchor="ctr"/>
          <a:lstStyle>
            <a:lvl1pPr algn="l">
              <a:defRPr sz="1400" b="1">
                <a:solidFill>
                  <a:schemeClr val="bg1"/>
                </a:solidFill>
                <a:latin typeface="MetaNormal-Roman" panose="02000503000000000000" pitchFamily="2" charset="0"/>
              </a:defRPr>
            </a:lvl1pPr>
          </a:lstStyle>
          <a:p>
            <a:r>
              <a:rPr lang="de-DE" dirty="0"/>
              <a:t>18.11.2024</a:t>
            </a:r>
          </a:p>
        </p:txBody>
      </p:sp>
      <p:sp>
        <p:nvSpPr>
          <p:cNvPr id="6" name="Fußzeilenplatzhalter 3">
            <a:extLst>
              <a:ext uri="{FF2B5EF4-FFF2-40B4-BE49-F238E27FC236}">
                <a16:creationId xmlns:a16="http://schemas.microsoft.com/office/drawing/2014/main" id="{C5EB0A73-2B8B-162D-6330-F873E70D8F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bg1"/>
                </a:solidFill>
                <a:latin typeface="MetaNormal-Roman" panose="02000503000000000000" pitchFamily="2" charset="0"/>
              </a:defRPr>
            </a:lvl1pPr>
          </a:lstStyle>
          <a:p>
            <a:r>
              <a:rPr lang="de-DE" dirty="0"/>
              <a:t>DECIDE </a:t>
            </a:r>
            <a:r>
              <a:rPr lang="de-DE" dirty="0" err="1"/>
              <a:t>retreat</a:t>
            </a:r>
            <a:r>
              <a:rPr lang="de-DE" dirty="0"/>
              <a:t> 2024 - Helene Hemmer </a:t>
            </a:r>
          </a:p>
        </p:txBody>
      </p:sp>
    </p:spTree>
    <p:extLst>
      <p:ext uri="{BB962C8B-B14F-4D97-AF65-F5344CB8AC3E}">
        <p14:creationId xmlns:p14="http://schemas.microsoft.com/office/powerpoint/2010/main" val="2593367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B4FA6B29-079A-94AE-8C37-5D8DCE0A7DA1}"/>
              </a:ext>
            </a:extLst>
          </p:cNvPr>
          <p:cNvSpPr>
            <a:spLocks noGrp="1"/>
          </p:cNvSpPr>
          <p:nvPr>
            <p:ph type="title" hasCustomPrompt="1"/>
          </p:nvPr>
        </p:nvSpPr>
        <p:spPr>
          <a:xfrm>
            <a:off x="347870" y="545335"/>
            <a:ext cx="11415730" cy="1293877"/>
          </a:xfrm>
          <a:prstGeom prst="rect">
            <a:avLst/>
          </a:prstGeom>
        </p:spPr>
        <p:txBody>
          <a:bodyPr anchor="ctr"/>
          <a:lstStyle>
            <a:lvl1pPr>
              <a:defRPr sz="2800" b="1" baseline="0">
                <a:solidFill>
                  <a:srgbClr val="2B4277"/>
                </a:solidFill>
                <a:latin typeface="MetaBold-Roman" panose="02000803000000000000" pitchFamily="2" charset="0"/>
              </a:defRPr>
            </a:lvl1pPr>
          </a:lstStyle>
          <a:p>
            <a:r>
              <a:rPr lang="de-DE" dirty="0"/>
              <a:t>Überschrift einfügen</a:t>
            </a:r>
          </a:p>
        </p:txBody>
      </p:sp>
      <p:sp>
        <p:nvSpPr>
          <p:cNvPr id="8" name="Textplatzhalter 7">
            <a:extLst>
              <a:ext uri="{FF2B5EF4-FFF2-40B4-BE49-F238E27FC236}">
                <a16:creationId xmlns:a16="http://schemas.microsoft.com/office/drawing/2014/main" id="{D1F0A46D-EE0F-CA26-DE93-8F0561E4DEBE}"/>
              </a:ext>
            </a:extLst>
          </p:cNvPr>
          <p:cNvSpPr>
            <a:spLocks noGrp="1"/>
          </p:cNvSpPr>
          <p:nvPr>
            <p:ph type="body" sz="quarter" idx="13"/>
          </p:nvPr>
        </p:nvSpPr>
        <p:spPr>
          <a:xfrm>
            <a:off x="347663" y="1968500"/>
            <a:ext cx="11415712" cy="4243388"/>
          </a:xfrm>
          <a:prstGeom prst="rect">
            <a:avLst/>
          </a:prstGeom>
        </p:spPr>
        <p:txBody>
          <a:bodyPr/>
          <a:lstStyle>
            <a:lvl1pPr>
              <a:defRPr sz="2000"/>
            </a:lvl1pPr>
            <a:lvl2pPr>
              <a:defRPr sz="1800"/>
            </a:lvl2pPr>
            <a:lvl3pPr>
              <a:defRPr sz="1600"/>
            </a:lvl3pPr>
            <a:lvl4pPr>
              <a:defRPr sz="1400"/>
            </a:lvl4pPr>
            <a:lvl5pPr>
              <a:defRPr sz="14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 name="Foliennummernplatzhalter 2">
            <a:extLst>
              <a:ext uri="{FF2B5EF4-FFF2-40B4-BE49-F238E27FC236}">
                <a16:creationId xmlns:a16="http://schemas.microsoft.com/office/drawing/2014/main" id="{C1026E59-330C-C673-6AAA-B8CEB34CD8CF}"/>
              </a:ext>
            </a:extLst>
          </p:cNvPr>
          <p:cNvSpPr>
            <a:spLocks noGrp="1"/>
          </p:cNvSpPr>
          <p:nvPr>
            <p:ph type="sldNum" sz="quarter" idx="10"/>
          </p:nvPr>
        </p:nvSpPr>
        <p:spPr/>
        <p:txBody>
          <a:bodyPr/>
          <a:lstStyle/>
          <a:p>
            <a:fld id="{48BC2822-A58B-453C-8B00-8B5FB70B15C0}" type="slidenum">
              <a:rPr lang="de-DE" smtClean="0"/>
              <a:pPr/>
              <a:t>‹#›</a:t>
            </a:fld>
            <a:endParaRPr lang="de-DE" dirty="0"/>
          </a:p>
        </p:txBody>
      </p:sp>
      <p:sp>
        <p:nvSpPr>
          <p:cNvPr id="5" name="Datumsplatzhalter 1">
            <a:extLst>
              <a:ext uri="{FF2B5EF4-FFF2-40B4-BE49-F238E27FC236}">
                <a16:creationId xmlns:a16="http://schemas.microsoft.com/office/drawing/2014/main" id="{371F10F5-3114-6700-AC6F-287270A2099A}"/>
              </a:ext>
            </a:extLst>
          </p:cNvPr>
          <p:cNvSpPr>
            <a:spLocks noGrp="1"/>
          </p:cNvSpPr>
          <p:nvPr>
            <p:ph type="dt" sz="half" idx="2"/>
          </p:nvPr>
        </p:nvSpPr>
        <p:spPr>
          <a:xfrm>
            <a:off x="428400" y="6356350"/>
            <a:ext cx="2743200" cy="365125"/>
          </a:xfrm>
          <a:prstGeom prst="rect">
            <a:avLst/>
          </a:prstGeom>
        </p:spPr>
        <p:txBody>
          <a:bodyPr vert="horz" lIns="91440" tIns="45720" rIns="91440" bIns="45720" rtlCol="0" anchor="ctr"/>
          <a:lstStyle>
            <a:lvl1pPr algn="l">
              <a:defRPr sz="1400" b="1">
                <a:solidFill>
                  <a:schemeClr val="bg1"/>
                </a:solidFill>
                <a:latin typeface="MetaNormal-Roman" panose="02000503000000000000" pitchFamily="2" charset="0"/>
              </a:defRPr>
            </a:lvl1pPr>
          </a:lstStyle>
          <a:p>
            <a:r>
              <a:rPr lang="de-DE" dirty="0"/>
              <a:t>18.11.2024</a:t>
            </a:r>
          </a:p>
        </p:txBody>
      </p:sp>
      <p:sp>
        <p:nvSpPr>
          <p:cNvPr id="7" name="Fußzeilenplatzhalter 3">
            <a:extLst>
              <a:ext uri="{FF2B5EF4-FFF2-40B4-BE49-F238E27FC236}">
                <a16:creationId xmlns:a16="http://schemas.microsoft.com/office/drawing/2014/main" id="{2F8BD26D-E4AD-BBC8-A191-70B5B28557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bg1"/>
                </a:solidFill>
                <a:latin typeface="MetaNormal-Roman" panose="02000503000000000000" pitchFamily="2" charset="0"/>
              </a:defRPr>
            </a:lvl1pPr>
          </a:lstStyle>
          <a:p>
            <a:r>
              <a:rPr lang="de-DE" dirty="0"/>
              <a:t>DECIDE </a:t>
            </a:r>
            <a:r>
              <a:rPr lang="de-DE" dirty="0" err="1"/>
              <a:t>retreat</a:t>
            </a:r>
            <a:r>
              <a:rPr lang="de-DE" dirty="0"/>
              <a:t> 2024 - Helene Hemmer </a:t>
            </a:r>
          </a:p>
        </p:txBody>
      </p:sp>
    </p:spTree>
    <p:extLst>
      <p:ext uri="{BB962C8B-B14F-4D97-AF65-F5344CB8AC3E}">
        <p14:creationId xmlns:p14="http://schemas.microsoft.com/office/powerpoint/2010/main" val="6190845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5" name="Gruppieren 14">
            <a:extLst>
              <a:ext uri="{FF2B5EF4-FFF2-40B4-BE49-F238E27FC236}">
                <a16:creationId xmlns:a16="http://schemas.microsoft.com/office/drawing/2014/main" id="{E18A27C8-D62D-5163-DA2B-9A541B9A6D6B}"/>
              </a:ext>
            </a:extLst>
          </p:cNvPr>
          <p:cNvGrpSpPr/>
          <p:nvPr userDrawn="1"/>
        </p:nvGrpSpPr>
        <p:grpSpPr>
          <a:xfrm rot="10800000">
            <a:off x="0" y="6356350"/>
            <a:ext cx="12192001" cy="501650"/>
            <a:chOff x="-1" y="6356350"/>
            <a:chExt cx="12192001" cy="501650"/>
          </a:xfrm>
        </p:grpSpPr>
        <p:sp>
          <p:nvSpPr>
            <p:cNvPr id="14" name="Rechteck 10">
              <a:extLst>
                <a:ext uri="{FF2B5EF4-FFF2-40B4-BE49-F238E27FC236}">
                  <a16:creationId xmlns:a16="http://schemas.microsoft.com/office/drawing/2014/main" id="{DA141527-C10B-FFA9-797E-8AB3E371C835}"/>
                </a:ext>
              </a:extLst>
            </p:cNvPr>
            <p:cNvSpPr/>
            <p:nvPr userDrawn="1"/>
          </p:nvSpPr>
          <p:spPr>
            <a:xfrm rot="10800000">
              <a:off x="8395252" y="6356350"/>
              <a:ext cx="3796748" cy="501650"/>
            </a:xfrm>
            <a:custGeom>
              <a:avLst/>
              <a:gdLst>
                <a:gd name="connsiteX0" fmla="*/ 0 w 3568148"/>
                <a:gd name="connsiteY0" fmla="*/ 0 h 501650"/>
                <a:gd name="connsiteX1" fmla="*/ 3568148 w 3568148"/>
                <a:gd name="connsiteY1" fmla="*/ 0 h 501650"/>
                <a:gd name="connsiteX2" fmla="*/ 3568148 w 3568148"/>
                <a:gd name="connsiteY2" fmla="*/ 501650 h 501650"/>
                <a:gd name="connsiteX3" fmla="*/ 0 w 3568148"/>
                <a:gd name="connsiteY3" fmla="*/ 501650 h 501650"/>
                <a:gd name="connsiteX4" fmla="*/ 0 w 3568148"/>
                <a:gd name="connsiteY4" fmla="*/ 0 h 501650"/>
                <a:gd name="connsiteX0" fmla="*/ 0 w 3568148"/>
                <a:gd name="connsiteY0" fmla="*/ 0 h 501650"/>
                <a:gd name="connsiteX1" fmla="*/ 3180522 w 3568148"/>
                <a:gd name="connsiteY1" fmla="*/ 9940 h 501650"/>
                <a:gd name="connsiteX2" fmla="*/ 3568148 w 3568148"/>
                <a:gd name="connsiteY2" fmla="*/ 501650 h 501650"/>
                <a:gd name="connsiteX3" fmla="*/ 0 w 3568148"/>
                <a:gd name="connsiteY3" fmla="*/ 501650 h 501650"/>
                <a:gd name="connsiteX4" fmla="*/ 0 w 3568148"/>
                <a:gd name="connsiteY4" fmla="*/ 0 h 501650"/>
                <a:gd name="connsiteX0" fmla="*/ 0 w 3568148"/>
                <a:gd name="connsiteY0" fmla="*/ 0 h 501650"/>
                <a:gd name="connsiteX1" fmla="*/ 2802835 w 3568148"/>
                <a:gd name="connsiteY1" fmla="*/ 9940 h 501650"/>
                <a:gd name="connsiteX2" fmla="*/ 3568148 w 3568148"/>
                <a:gd name="connsiteY2" fmla="*/ 501650 h 501650"/>
                <a:gd name="connsiteX3" fmla="*/ 0 w 3568148"/>
                <a:gd name="connsiteY3" fmla="*/ 501650 h 501650"/>
                <a:gd name="connsiteX4" fmla="*/ 0 w 3568148"/>
                <a:gd name="connsiteY4" fmla="*/ 0 h 501650"/>
                <a:gd name="connsiteX0" fmla="*/ 0 w 3796748"/>
                <a:gd name="connsiteY0" fmla="*/ 0 h 501650"/>
                <a:gd name="connsiteX1" fmla="*/ 2802835 w 3796748"/>
                <a:gd name="connsiteY1" fmla="*/ 9940 h 501650"/>
                <a:gd name="connsiteX2" fmla="*/ 3796748 w 3796748"/>
                <a:gd name="connsiteY2" fmla="*/ 501650 h 501650"/>
                <a:gd name="connsiteX3" fmla="*/ 0 w 3796748"/>
                <a:gd name="connsiteY3" fmla="*/ 501650 h 501650"/>
                <a:gd name="connsiteX4" fmla="*/ 0 w 3796748"/>
                <a:gd name="connsiteY4" fmla="*/ 0 h 50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6748" h="501650">
                  <a:moveTo>
                    <a:pt x="0" y="0"/>
                  </a:moveTo>
                  <a:lnTo>
                    <a:pt x="2802835" y="9940"/>
                  </a:lnTo>
                  <a:lnTo>
                    <a:pt x="3796748" y="501650"/>
                  </a:lnTo>
                  <a:lnTo>
                    <a:pt x="0" y="501650"/>
                  </a:lnTo>
                  <a:lnTo>
                    <a:pt x="0" y="0"/>
                  </a:lnTo>
                  <a:close/>
                </a:path>
              </a:pathLst>
            </a:custGeom>
            <a:solidFill>
              <a:srgbClr val="006C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CABD19C4-8AD8-9D65-0992-9C34E5F6F307}"/>
                </a:ext>
              </a:extLst>
            </p:cNvPr>
            <p:cNvSpPr/>
            <p:nvPr userDrawn="1"/>
          </p:nvSpPr>
          <p:spPr>
            <a:xfrm>
              <a:off x="-1" y="6356350"/>
              <a:ext cx="9223513" cy="501650"/>
            </a:xfrm>
            <a:custGeom>
              <a:avLst/>
              <a:gdLst>
                <a:gd name="connsiteX0" fmla="*/ 0 w 3568148"/>
                <a:gd name="connsiteY0" fmla="*/ 0 h 501650"/>
                <a:gd name="connsiteX1" fmla="*/ 3568148 w 3568148"/>
                <a:gd name="connsiteY1" fmla="*/ 0 h 501650"/>
                <a:gd name="connsiteX2" fmla="*/ 3568148 w 3568148"/>
                <a:gd name="connsiteY2" fmla="*/ 501650 h 501650"/>
                <a:gd name="connsiteX3" fmla="*/ 0 w 3568148"/>
                <a:gd name="connsiteY3" fmla="*/ 501650 h 501650"/>
                <a:gd name="connsiteX4" fmla="*/ 0 w 3568148"/>
                <a:gd name="connsiteY4" fmla="*/ 0 h 501650"/>
                <a:gd name="connsiteX0" fmla="*/ 0 w 3568148"/>
                <a:gd name="connsiteY0" fmla="*/ 0 h 501650"/>
                <a:gd name="connsiteX1" fmla="*/ 3180522 w 3568148"/>
                <a:gd name="connsiteY1" fmla="*/ 9940 h 501650"/>
                <a:gd name="connsiteX2" fmla="*/ 3568148 w 3568148"/>
                <a:gd name="connsiteY2" fmla="*/ 501650 h 501650"/>
                <a:gd name="connsiteX3" fmla="*/ 0 w 3568148"/>
                <a:gd name="connsiteY3" fmla="*/ 501650 h 501650"/>
                <a:gd name="connsiteX4" fmla="*/ 0 w 3568148"/>
                <a:gd name="connsiteY4" fmla="*/ 0 h 50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148" h="501650">
                  <a:moveTo>
                    <a:pt x="0" y="0"/>
                  </a:moveTo>
                  <a:lnTo>
                    <a:pt x="3180522" y="9940"/>
                  </a:lnTo>
                  <a:lnTo>
                    <a:pt x="3568148" y="501650"/>
                  </a:lnTo>
                  <a:lnTo>
                    <a:pt x="0" y="501650"/>
                  </a:lnTo>
                  <a:lnTo>
                    <a:pt x="0" y="0"/>
                  </a:ln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2B4277"/>
                </a:solidFill>
              </a:endParaRPr>
            </a:p>
          </p:txBody>
        </p:sp>
      </p:grpSp>
      <p:sp>
        <p:nvSpPr>
          <p:cNvPr id="7" name="Foliennummernplatzhalter 2">
            <a:extLst>
              <a:ext uri="{FF2B5EF4-FFF2-40B4-BE49-F238E27FC236}">
                <a16:creationId xmlns:a16="http://schemas.microsoft.com/office/drawing/2014/main" id="{6C541603-2F41-606D-3D5C-D55185682CC2}"/>
              </a:ext>
            </a:extLst>
          </p:cNvPr>
          <p:cNvSpPr>
            <a:spLocks noGrp="1"/>
          </p:cNvSpPr>
          <p:nvPr>
            <p:ph type="sldNum" sz="quarter" idx="4"/>
          </p:nvPr>
        </p:nvSpPr>
        <p:spPr>
          <a:xfrm>
            <a:off x="9020400" y="6356350"/>
            <a:ext cx="2743200" cy="365125"/>
          </a:xfrm>
          <a:prstGeom prst="rect">
            <a:avLst/>
          </a:prstGeom>
        </p:spPr>
        <p:txBody>
          <a:bodyPr vert="horz" lIns="91440" tIns="45720" rIns="91440" bIns="45720" rtlCol="0" anchor="ctr"/>
          <a:lstStyle>
            <a:lvl1pPr algn="r">
              <a:defRPr sz="1400">
                <a:solidFill>
                  <a:schemeClr val="bg1"/>
                </a:solidFill>
                <a:latin typeface="MetaNormal-Roman" panose="02000503000000000000" pitchFamily="2" charset="0"/>
              </a:defRPr>
            </a:lvl1pPr>
          </a:lstStyle>
          <a:p>
            <a:fld id="{48BC2822-A58B-453C-8B00-8B5FB70B15C0}" type="slidenum">
              <a:rPr lang="de-DE" smtClean="0"/>
              <a:pPr/>
              <a:t>‹#›</a:t>
            </a:fld>
            <a:endParaRPr lang="de-DE" dirty="0"/>
          </a:p>
        </p:txBody>
      </p:sp>
      <p:sp>
        <p:nvSpPr>
          <p:cNvPr id="3" name="Datumsplatzhalter 1">
            <a:extLst>
              <a:ext uri="{FF2B5EF4-FFF2-40B4-BE49-F238E27FC236}">
                <a16:creationId xmlns:a16="http://schemas.microsoft.com/office/drawing/2014/main" id="{24630682-F5B4-A364-A2F4-5DD5B8FCCCF9}"/>
              </a:ext>
            </a:extLst>
          </p:cNvPr>
          <p:cNvSpPr>
            <a:spLocks noGrp="1"/>
          </p:cNvSpPr>
          <p:nvPr>
            <p:ph type="dt" sz="half" idx="2"/>
          </p:nvPr>
        </p:nvSpPr>
        <p:spPr>
          <a:xfrm>
            <a:off x="428400" y="6356350"/>
            <a:ext cx="2743200" cy="365125"/>
          </a:xfrm>
          <a:prstGeom prst="rect">
            <a:avLst/>
          </a:prstGeom>
        </p:spPr>
        <p:txBody>
          <a:bodyPr vert="horz" lIns="91440" tIns="45720" rIns="91440" bIns="45720" rtlCol="0" anchor="ctr"/>
          <a:lstStyle>
            <a:lvl1pPr algn="l">
              <a:defRPr sz="1400" b="1">
                <a:solidFill>
                  <a:schemeClr val="bg1"/>
                </a:solidFill>
                <a:latin typeface="MetaNormal-Roman" panose="02000503000000000000" pitchFamily="2" charset="0"/>
              </a:defRPr>
            </a:lvl1pPr>
          </a:lstStyle>
          <a:p>
            <a:r>
              <a:rPr lang="de-DE" dirty="0"/>
              <a:t>18.11.2024</a:t>
            </a:r>
          </a:p>
        </p:txBody>
      </p:sp>
      <p:sp>
        <p:nvSpPr>
          <p:cNvPr id="4" name="Fußzeilenplatzhalter 3">
            <a:extLst>
              <a:ext uri="{FF2B5EF4-FFF2-40B4-BE49-F238E27FC236}">
                <a16:creationId xmlns:a16="http://schemas.microsoft.com/office/drawing/2014/main" id="{1E3106A8-9848-E690-6C1C-FE211425C0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bg1"/>
                </a:solidFill>
                <a:latin typeface="MetaNormal-Roman" panose="02000503000000000000" pitchFamily="2" charset="0"/>
              </a:defRPr>
            </a:lvl1pPr>
          </a:lstStyle>
          <a:p>
            <a:r>
              <a:rPr lang="de-DE" dirty="0"/>
              <a:t>DECIDE </a:t>
            </a:r>
            <a:r>
              <a:rPr lang="de-DE" dirty="0" err="1"/>
              <a:t>retreat</a:t>
            </a:r>
            <a:r>
              <a:rPr lang="de-DE" dirty="0"/>
              <a:t> 2024 - Helene Hemmer </a:t>
            </a:r>
          </a:p>
        </p:txBody>
      </p:sp>
    </p:spTree>
    <p:extLst>
      <p:ext uri="{BB962C8B-B14F-4D97-AF65-F5344CB8AC3E}">
        <p14:creationId xmlns:p14="http://schemas.microsoft.com/office/powerpoint/2010/main" val="3244361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8" r:id="rId4"/>
    <p:sldLayoutId id="2147483655" r:id="rId5"/>
    <p:sldLayoutId id="2147483660"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hyperlink" Target="https://www.nature.com/articles/s41467-024-54973-w.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nico-sc-sp.readthedocs.io/en/latest/index.html"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3EC124-7153-38EB-E23C-886819C7707E}"/>
              </a:ext>
            </a:extLst>
          </p:cNvPr>
          <p:cNvSpPr>
            <a:spLocks noGrp="1"/>
          </p:cNvSpPr>
          <p:nvPr>
            <p:ph type="ctrTitle"/>
          </p:nvPr>
        </p:nvSpPr>
        <p:spPr>
          <a:xfrm>
            <a:off x="1042219" y="1386348"/>
            <a:ext cx="10107561" cy="3021233"/>
          </a:xfrm>
        </p:spPr>
        <p:txBody>
          <a:bodyPr/>
          <a:lstStyle/>
          <a:p>
            <a:pPr algn="ctr"/>
            <a:r>
              <a:rPr lang="en-US" sz="4000" b="0" dirty="0"/>
              <a:t>Analysis of cell-cell interactions in</a:t>
            </a:r>
            <a:br>
              <a:rPr lang="en-US" sz="4000" b="0" dirty="0"/>
            </a:br>
            <a:r>
              <a:rPr lang="en-US" sz="4000" b="0" dirty="0"/>
              <a:t>tissues using niche covariation (</a:t>
            </a:r>
            <a:r>
              <a:rPr lang="en-US" sz="4000" b="0" dirty="0" err="1"/>
              <a:t>NiCo</a:t>
            </a:r>
            <a:r>
              <a:rPr lang="en-US" sz="4000" b="0" dirty="0"/>
              <a:t>)</a:t>
            </a:r>
            <a:br>
              <a:rPr lang="en-US" sz="4000" b="0" dirty="0"/>
            </a:br>
            <a:br>
              <a:rPr lang="en-US" sz="5000" b="0" dirty="0"/>
            </a:br>
            <a:br>
              <a:rPr lang="en-US" sz="5000" b="0" dirty="0"/>
            </a:br>
            <a:endParaRPr lang="en-US" sz="5000" b="0" dirty="0"/>
          </a:p>
        </p:txBody>
      </p:sp>
      <p:sp>
        <p:nvSpPr>
          <p:cNvPr id="9" name="Subtitle 8">
            <a:extLst>
              <a:ext uri="{FF2B5EF4-FFF2-40B4-BE49-F238E27FC236}">
                <a16:creationId xmlns:a16="http://schemas.microsoft.com/office/drawing/2014/main" id="{14DB2689-95E9-8291-1C53-D5661CF9676C}"/>
              </a:ext>
            </a:extLst>
          </p:cNvPr>
          <p:cNvSpPr>
            <a:spLocks noGrp="1"/>
          </p:cNvSpPr>
          <p:nvPr>
            <p:ph type="subTitle" idx="1"/>
          </p:nvPr>
        </p:nvSpPr>
        <p:spPr>
          <a:xfrm>
            <a:off x="1042219" y="4407581"/>
            <a:ext cx="10107561" cy="1655762"/>
          </a:xfrm>
        </p:spPr>
        <p:txBody>
          <a:bodyPr/>
          <a:lstStyle/>
          <a:p>
            <a:pPr algn="ctr"/>
            <a:endParaRPr lang="en-US" sz="1600" dirty="0"/>
          </a:p>
          <a:p>
            <a:pPr algn="ctr"/>
            <a:endParaRPr lang="en-US" sz="1600" dirty="0"/>
          </a:p>
          <a:p>
            <a:pPr algn="ctr"/>
            <a:endParaRPr lang="en-US" sz="1600" dirty="0"/>
          </a:p>
          <a:p>
            <a:pPr algn="ctr"/>
            <a:endParaRPr lang="en-US" sz="1600" dirty="0"/>
          </a:p>
          <a:p>
            <a:pPr algn="ctr"/>
            <a:r>
              <a:rPr lang="en-US" sz="1600" dirty="0"/>
              <a:t>MOPITAS 2025 - Christian Eger &amp; Helene Hemmer- PhD students with Dominic </a:t>
            </a:r>
            <a:r>
              <a:rPr lang="en-US" sz="1600" b="0" dirty="0"/>
              <a:t>Grün</a:t>
            </a:r>
            <a:endParaRPr lang="en-US" sz="1600" dirty="0"/>
          </a:p>
        </p:txBody>
      </p:sp>
      <p:pic>
        <p:nvPicPr>
          <p:cNvPr id="3" name="Picture 2" descr="A white sign with black text&#10;&#10;AI-generated content may be incorrect.">
            <a:extLst>
              <a:ext uri="{FF2B5EF4-FFF2-40B4-BE49-F238E27FC236}">
                <a16:creationId xmlns:a16="http://schemas.microsoft.com/office/drawing/2014/main" id="{3188EA11-A5CB-978D-6BC4-9ECC9C27F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880" y="3145367"/>
            <a:ext cx="5177119" cy="1516716"/>
          </a:xfrm>
          <a:prstGeom prst="rect">
            <a:avLst/>
          </a:prstGeom>
        </p:spPr>
      </p:pic>
      <p:pic>
        <p:nvPicPr>
          <p:cNvPr id="6" name="Picture 5">
            <a:extLst>
              <a:ext uri="{FF2B5EF4-FFF2-40B4-BE49-F238E27FC236}">
                <a16:creationId xmlns:a16="http://schemas.microsoft.com/office/drawing/2014/main" id="{13D8E1AC-D36D-5420-0842-D89E01A4E56F}"/>
              </a:ext>
            </a:extLst>
          </p:cNvPr>
          <p:cNvPicPr>
            <a:picLocks noChangeAspect="1"/>
          </p:cNvPicPr>
          <p:nvPr/>
        </p:nvPicPr>
        <p:blipFill>
          <a:blip r:embed="rId4"/>
          <a:srcRect l="14125" r="22468"/>
          <a:stretch/>
        </p:blipFill>
        <p:spPr>
          <a:xfrm>
            <a:off x="6195629" y="2687860"/>
            <a:ext cx="3075328" cy="2597359"/>
          </a:xfrm>
          <a:prstGeom prst="rect">
            <a:avLst/>
          </a:prstGeom>
        </p:spPr>
      </p:pic>
      <p:pic>
        <p:nvPicPr>
          <p:cNvPr id="8" name="Picture 7">
            <a:extLst>
              <a:ext uri="{FF2B5EF4-FFF2-40B4-BE49-F238E27FC236}">
                <a16:creationId xmlns:a16="http://schemas.microsoft.com/office/drawing/2014/main" id="{18C6CB3C-BEB6-AC87-AFF9-4030C79A59DA}"/>
              </a:ext>
            </a:extLst>
          </p:cNvPr>
          <p:cNvPicPr>
            <a:picLocks noChangeAspect="1"/>
          </p:cNvPicPr>
          <p:nvPr/>
        </p:nvPicPr>
        <p:blipFill>
          <a:blip r:embed="rId5"/>
          <a:srcRect b="18520"/>
          <a:stretch/>
        </p:blipFill>
        <p:spPr>
          <a:xfrm>
            <a:off x="9305516" y="2687860"/>
            <a:ext cx="2739869" cy="2597359"/>
          </a:xfrm>
          <a:prstGeom prst="rect">
            <a:avLst/>
          </a:prstGeom>
        </p:spPr>
      </p:pic>
      <p:cxnSp>
        <p:nvCxnSpPr>
          <p:cNvPr id="10" name="Straight Connector 9">
            <a:extLst>
              <a:ext uri="{FF2B5EF4-FFF2-40B4-BE49-F238E27FC236}">
                <a16:creationId xmlns:a16="http://schemas.microsoft.com/office/drawing/2014/main" id="{DCDFEC0D-83A1-6AFD-72E5-30866C2FCB92}"/>
              </a:ext>
            </a:extLst>
          </p:cNvPr>
          <p:cNvCxnSpPr>
            <a:cxnSpLocks/>
          </p:cNvCxnSpPr>
          <p:nvPr/>
        </p:nvCxnSpPr>
        <p:spPr>
          <a:xfrm flipV="1">
            <a:off x="8871127" y="2687860"/>
            <a:ext cx="434389" cy="18161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0C37E4-815A-6E1F-54E1-A52143645D53}"/>
              </a:ext>
            </a:extLst>
          </p:cNvPr>
          <p:cNvCxnSpPr>
            <a:cxnSpLocks/>
          </p:cNvCxnSpPr>
          <p:nvPr/>
        </p:nvCxnSpPr>
        <p:spPr>
          <a:xfrm>
            <a:off x="8871127" y="4580211"/>
            <a:ext cx="434389" cy="7050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5F2B0B2-6D25-4BBC-9AA7-9CA35C6398C7}"/>
              </a:ext>
            </a:extLst>
          </p:cNvPr>
          <p:cNvSpPr/>
          <p:nvPr/>
        </p:nvSpPr>
        <p:spPr>
          <a:xfrm>
            <a:off x="2660073" y="4197927"/>
            <a:ext cx="775854" cy="306084"/>
          </a:xfrm>
          <a:prstGeom prst="rect">
            <a:avLst/>
          </a:prstGeom>
          <a:noFill/>
          <a:ln w="38100">
            <a:solidFill>
              <a:srgbClr val="2F48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0698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DB214-53B6-9A0A-C495-5730A22E69E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CAB9BB-A81D-095D-D85C-ACDB76ED06C3}"/>
              </a:ext>
            </a:extLst>
          </p:cNvPr>
          <p:cNvSpPr>
            <a:spLocks noGrp="1"/>
          </p:cNvSpPr>
          <p:nvPr>
            <p:ph type="sldNum" sz="quarter" idx="4"/>
          </p:nvPr>
        </p:nvSpPr>
        <p:spPr/>
        <p:txBody>
          <a:bodyPr/>
          <a:lstStyle/>
          <a:p>
            <a:fld id="{48BC2822-A58B-453C-8B00-8B5FB70B15C0}" type="slidenum">
              <a:rPr lang="de-DE" smtClean="0"/>
              <a:pPr/>
              <a:t>10</a:t>
            </a:fld>
            <a:endParaRPr lang="de-DE" dirty="0"/>
          </a:p>
        </p:txBody>
      </p:sp>
      <p:grpSp>
        <p:nvGrpSpPr>
          <p:cNvPr id="17" name="Group 16">
            <a:extLst>
              <a:ext uri="{FF2B5EF4-FFF2-40B4-BE49-F238E27FC236}">
                <a16:creationId xmlns:a16="http://schemas.microsoft.com/office/drawing/2014/main" id="{78EDE62F-5EA8-A912-EB27-4AE75FD9117B}"/>
              </a:ext>
            </a:extLst>
          </p:cNvPr>
          <p:cNvGrpSpPr/>
          <p:nvPr/>
        </p:nvGrpSpPr>
        <p:grpSpPr>
          <a:xfrm>
            <a:off x="212351" y="979300"/>
            <a:ext cx="1317523" cy="4254789"/>
            <a:chOff x="212351" y="979300"/>
            <a:chExt cx="1317523" cy="4254789"/>
          </a:xfrm>
        </p:grpSpPr>
        <p:sp>
          <p:nvSpPr>
            <p:cNvPr id="11" name="Notched Right Arrow 10">
              <a:extLst>
                <a:ext uri="{FF2B5EF4-FFF2-40B4-BE49-F238E27FC236}">
                  <a16:creationId xmlns:a16="http://schemas.microsoft.com/office/drawing/2014/main" id="{DB1CEB08-8D3B-A026-B6B9-1CD24BE10282}"/>
                </a:ext>
              </a:extLst>
            </p:cNvPr>
            <p:cNvSpPr/>
            <p:nvPr/>
          </p:nvSpPr>
          <p:spPr>
            <a:xfrm rot="5400000">
              <a:off x="270856" y="1778554"/>
              <a:ext cx="1185610" cy="709682"/>
            </a:xfrm>
            <a:prstGeom prst="notchedRightArrow">
              <a:avLst/>
            </a:prstGeom>
            <a:solidFill>
              <a:srgbClr val="006C67">
                <a:alpha val="50196"/>
              </a:srgbClr>
            </a:solidFill>
            <a:ln>
              <a:solidFill>
                <a:srgbClr val="223F59">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4C4373-8D66-41AF-0988-B76D7588A335}"/>
                </a:ext>
              </a:extLst>
            </p:cNvPr>
            <p:cNvSpPr/>
            <p:nvPr/>
          </p:nvSpPr>
          <p:spPr>
            <a:xfrm>
              <a:off x="212351" y="979300"/>
              <a:ext cx="1317523" cy="530942"/>
            </a:xfrm>
            <a:prstGeom prst="rect">
              <a:avLst/>
            </a:prstGeom>
            <a:solidFill>
              <a:srgbClr val="2B4277">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Annotation module</a:t>
              </a:r>
            </a:p>
          </p:txBody>
        </p:sp>
        <p:sp>
          <p:nvSpPr>
            <p:cNvPr id="14" name="Rectangle 13">
              <a:extLst>
                <a:ext uri="{FF2B5EF4-FFF2-40B4-BE49-F238E27FC236}">
                  <a16:creationId xmlns:a16="http://schemas.microsoft.com/office/drawing/2014/main" id="{F3C7E299-48E4-8FAE-1520-C31C6EA5EBEE}"/>
                </a:ext>
              </a:extLst>
            </p:cNvPr>
            <p:cNvSpPr/>
            <p:nvPr/>
          </p:nvSpPr>
          <p:spPr>
            <a:xfrm>
              <a:off x="212351" y="2837247"/>
              <a:ext cx="1317523" cy="530942"/>
            </a:xfrm>
            <a:prstGeom prst="rect">
              <a:avLst/>
            </a:prstGeom>
            <a:solidFill>
              <a:srgbClr val="2B4277">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Interaction module</a:t>
              </a:r>
            </a:p>
          </p:txBody>
        </p:sp>
        <p:sp>
          <p:nvSpPr>
            <p:cNvPr id="15" name="Rectangle 14">
              <a:extLst>
                <a:ext uri="{FF2B5EF4-FFF2-40B4-BE49-F238E27FC236}">
                  <a16:creationId xmlns:a16="http://schemas.microsoft.com/office/drawing/2014/main" id="{5F6648A4-2BE5-F714-F248-5E0F02D2BCE4}"/>
                </a:ext>
              </a:extLst>
            </p:cNvPr>
            <p:cNvSpPr/>
            <p:nvPr/>
          </p:nvSpPr>
          <p:spPr>
            <a:xfrm>
              <a:off x="212351" y="4703147"/>
              <a:ext cx="1317523"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Covariation module</a:t>
              </a:r>
            </a:p>
          </p:txBody>
        </p:sp>
        <p:sp>
          <p:nvSpPr>
            <p:cNvPr id="16" name="Notched Right Arrow 15">
              <a:extLst>
                <a:ext uri="{FF2B5EF4-FFF2-40B4-BE49-F238E27FC236}">
                  <a16:creationId xmlns:a16="http://schemas.microsoft.com/office/drawing/2014/main" id="{BE5F1A56-4ACF-4D02-5976-85BDBFF5EBD8}"/>
                </a:ext>
              </a:extLst>
            </p:cNvPr>
            <p:cNvSpPr/>
            <p:nvPr/>
          </p:nvSpPr>
          <p:spPr>
            <a:xfrm rot="5400000">
              <a:off x="270856" y="3666964"/>
              <a:ext cx="1185610" cy="709682"/>
            </a:xfrm>
            <a:prstGeom prst="notchedRightArrow">
              <a:avLst/>
            </a:prstGeom>
            <a:solidFill>
              <a:srgbClr val="006C67">
                <a:alpha val="50196"/>
              </a:srgbClr>
            </a:solidFill>
            <a:ln>
              <a:solidFill>
                <a:srgbClr val="223F59">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7437731B-8426-2398-59A3-9CE05B2FC9E4}"/>
              </a:ext>
            </a:extLst>
          </p:cNvPr>
          <p:cNvSpPr txBox="1"/>
          <p:nvPr/>
        </p:nvSpPr>
        <p:spPr>
          <a:xfrm>
            <a:off x="2837604" y="136525"/>
            <a:ext cx="2164708" cy="400110"/>
          </a:xfrm>
          <a:prstGeom prst="rect">
            <a:avLst/>
          </a:prstGeom>
          <a:noFill/>
        </p:spPr>
        <p:txBody>
          <a:bodyPr wrap="square" rtlCol="0">
            <a:spAutoFit/>
          </a:bodyPr>
          <a:lstStyle/>
          <a:p>
            <a:r>
              <a:rPr lang="en-US" sz="2000" b="1" dirty="0">
                <a:solidFill>
                  <a:srgbClr val="2F4884"/>
                </a:solidFill>
              </a:rPr>
              <a:t>Covariation matrix</a:t>
            </a:r>
          </a:p>
        </p:txBody>
      </p:sp>
      <p:sp>
        <p:nvSpPr>
          <p:cNvPr id="3" name="TextBox 2">
            <a:extLst>
              <a:ext uri="{FF2B5EF4-FFF2-40B4-BE49-F238E27FC236}">
                <a16:creationId xmlns:a16="http://schemas.microsoft.com/office/drawing/2014/main" id="{D427CBA8-EE0E-7887-D527-D7F6A7EDE8DA}"/>
              </a:ext>
            </a:extLst>
          </p:cNvPr>
          <p:cNvSpPr txBox="1"/>
          <p:nvPr/>
        </p:nvSpPr>
        <p:spPr>
          <a:xfrm>
            <a:off x="877975" y="167303"/>
            <a:ext cx="10444018" cy="369332"/>
          </a:xfrm>
          <a:prstGeom prst="rect">
            <a:avLst/>
          </a:prstGeom>
          <a:solidFill>
            <a:srgbClr val="006C67"/>
          </a:solidFill>
        </p:spPr>
        <p:txBody>
          <a:bodyPr wrap="square" rtlCol="0">
            <a:spAutoFit/>
          </a:bodyPr>
          <a:lstStyle/>
          <a:p>
            <a:r>
              <a:rPr lang="en-US" b="1" dirty="0">
                <a:solidFill>
                  <a:schemeClr val="bg1"/>
                </a:solidFill>
              </a:rPr>
              <a:t>Detection of covarying gene expression patterns in co-localized cells for the analysis of cell-cell interactions</a:t>
            </a:r>
          </a:p>
        </p:txBody>
      </p:sp>
      <p:sp>
        <p:nvSpPr>
          <p:cNvPr id="5" name="Rectangle 4">
            <a:extLst>
              <a:ext uri="{FF2B5EF4-FFF2-40B4-BE49-F238E27FC236}">
                <a16:creationId xmlns:a16="http://schemas.microsoft.com/office/drawing/2014/main" id="{BA5A121A-6D20-61DC-4C54-D126CD34F454}"/>
              </a:ext>
            </a:extLst>
          </p:cNvPr>
          <p:cNvSpPr/>
          <p:nvPr/>
        </p:nvSpPr>
        <p:spPr>
          <a:xfrm>
            <a:off x="2003002" y="739898"/>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1</a:t>
            </a:r>
          </a:p>
        </p:txBody>
      </p:sp>
      <p:sp>
        <p:nvSpPr>
          <p:cNvPr id="7" name="Date Placeholder 4">
            <a:extLst>
              <a:ext uri="{FF2B5EF4-FFF2-40B4-BE49-F238E27FC236}">
                <a16:creationId xmlns:a16="http://schemas.microsoft.com/office/drawing/2014/main" id="{7B0C9C9A-48AB-4D06-3A50-700A9534095F}"/>
              </a:ext>
            </a:extLst>
          </p:cNvPr>
          <p:cNvSpPr>
            <a:spLocks noGrp="1"/>
          </p:cNvSpPr>
          <p:nvPr>
            <p:ph type="dt" sz="half" idx="2"/>
          </p:nvPr>
        </p:nvSpPr>
        <p:spPr>
          <a:xfrm>
            <a:off x="428400" y="6356350"/>
            <a:ext cx="2743200" cy="365125"/>
          </a:xfrm>
        </p:spPr>
        <p:txBody>
          <a:bodyPr/>
          <a:lstStyle/>
          <a:p>
            <a:r>
              <a:rPr lang="de-DE" dirty="0"/>
              <a:t>13.11.2025</a:t>
            </a:r>
          </a:p>
        </p:txBody>
      </p:sp>
      <p:sp>
        <p:nvSpPr>
          <p:cNvPr id="9" name="Footer Placeholder 5">
            <a:extLst>
              <a:ext uri="{FF2B5EF4-FFF2-40B4-BE49-F238E27FC236}">
                <a16:creationId xmlns:a16="http://schemas.microsoft.com/office/drawing/2014/main" id="{79BFACFE-DA13-BA94-4640-78F6C9634559}"/>
              </a:ext>
            </a:extLst>
          </p:cNvPr>
          <p:cNvSpPr>
            <a:spLocks noGrp="1"/>
          </p:cNvSpPr>
          <p:nvPr>
            <p:ph type="ftr" sz="quarter" idx="3"/>
          </p:nvPr>
        </p:nvSpPr>
        <p:spPr>
          <a:xfrm>
            <a:off x="4038600" y="6356350"/>
            <a:ext cx="4114800" cy="365125"/>
          </a:xfrm>
        </p:spPr>
        <p:txBody>
          <a:bodyPr/>
          <a:lstStyle/>
          <a:p>
            <a:r>
              <a:rPr lang="de-DE" dirty="0"/>
              <a:t>MOPITAS 2025 - Christian Eger &amp; Helene Hemmer</a:t>
            </a:r>
          </a:p>
        </p:txBody>
      </p:sp>
      <p:grpSp>
        <p:nvGrpSpPr>
          <p:cNvPr id="60" name="Group 59">
            <a:extLst>
              <a:ext uri="{FF2B5EF4-FFF2-40B4-BE49-F238E27FC236}">
                <a16:creationId xmlns:a16="http://schemas.microsoft.com/office/drawing/2014/main" id="{C70DDEC5-1E06-A39D-274F-EEF7764F7D89}"/>
              </a:ext>
            </a:extLst>
          </p:cNvPr>
          <p:cNvGrpSpPr/>
          <p:nvPr/>
        </p:nvGrpSpPr>
        <p:grpSpPr>
          <a:xfrm>
            <a:off x="6684215" y="719276"/>
            <a:ext cx="5260273" cy="5360075"/>
            <a:chOff x="6684215" y="719276"/>
            <a:chExt cx="5260273" cy="5360075"/>
          </a:xfrm>
        </p:grpSpPr>
        <p:sp>
          <p:nvSpPr>
            <p:cNvPr id="27" name="Rectangle 26">
              <a:extLst>
                <a:ext uri="{FF2B5EF4-FFF2-40B4-BE49-F238E27FC236}">
                  <a16:creationId xmlns:a16="http://schemas.microsoft.com/office/drawing/2014/main" id="{23025820-B085-14C7-C5B5-2429D8B4DAF7}"/>
                </a:ext>
              </a:extLst>
            </p:cNvPr>
            <p:cNvSpPr/>
            <p:nvPr/>
          </p:nvSpPr>
          <p:spPr>
            <a:xfrm>
              <a:off x="6684215" y="742312"/>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2</a:t>
              </a:r>
            </a:p>
          </p:txBody>
        </p:sp>
        <p:sp>
          <p:nvSpPr>
            <p:cNvPr id="28" name="TextBox 27">
              <a:extLst>
                <a:ext uri="{FF2B5EF4-FFF2-40B4-BE49-F238E27FC236}">
                  <a16:creationId xmlns:a16="http://schemas.microsoft.com/office/drawing/2014/main" id="{179CE3C4-1BFA-3FE6-9A87-A110524AAD7E}"/>
                </a:ext>
              </a:extLst>
            </p:cNvPr>
            <p:cNvSpPr txBox="1"/>
            <p:nvPr/>
          </p:nvSpPr>
          <p:spPr>
            <a:xfrm>
              <a:off x="7021992" y="719276"/>
              <a:ext cx="4235770" cy="369332"/>
            </a:xfrm>
            <a:prstGeom prst="rect">
              <a:avLst/>
            </a:prstGeom>
            <a:noFill/>
          </p:spPr>
          <p:txBody>
            <a:bodyPr wrap="square" rtlCol="0">
              <a:spAutoFit/>
            </a:bodyPr>
            <a:lstStyle/>
            <a:p>
              <a:r>
                <a:rPr lang="en-US" b="1" dirty="0">
                  <a:solidFill>
                    <a:srgbClr val="2F4884"/>
                  </a:solidFill>
                </a:rPr>
                <a:t>Computation of gene programs with NMF</a:t>
              </a:r>
            </a:p>
          </p:txBody>
        </p:sp>
        <p:sp>
          <p:nvSpPr>
            <p:cNvPr id="36" name="TextBox 35">
              <a:extLst>
                <a:ext uri="{FF2B5EF4-FFF2-40B4-BE49-F238E27FC236}">
                  <a16:creationId xmlns:a16="http://schemas.microsoft.com/office/drawing/2014/main" id="{B26D3EC6-1824-38B8-6309-6AFB694F4D5C}"/>
                </a:ext>
              </a:extLst>
            </p:cNvPr>
            <p:cNvSpPr txBox="1"/>
            <p:nvPr/>
          </p:nvSpPr>
          <p:spPr>
            <a:xfrm>
              <a:off x="7019139" y="3955693"/>
              <a:ext cx="4925349" cy="2123658"/>
            </a:xfrm>
            <a:prstGeom prst="rect">
              <a:avLst/>
            </a:prstGeom>
            <a:noFill/>
          </p:spPr>
          <p:txBody>
            <a:bodyPr wrap="square" rtlCol="0">
              <a:spAutoFit/>
            </a:bodyPr>
            <a:lstStyle/>
            <a:p>
              <a:r>
                <a:rPr lang="en-US" b="1" dirty="0">
                  <a:solidFill>
                    <a:srgbClr val="2F4884"/>
                  </a:solidFill>
                </a:rPr>
                <a:t>V  ≈  W  ×  H</a:t>
              </a:r>
            </a:p>
            <a:p>
              <a:r>
                <a:rPr lang="en-US" b="1" dirty="0">
                  <a:solidFill>
                    <a:srgbClr val="2F4884"/>
                  </a:solidFill>
                </a:rPr>
                <a:t>(M × N) ≈ (M × K) × (K × N)</a:t>
              </a:r>
            </a:p>
            <a:p>
              <a:r>
                <a:rPr lang="en-US" sz="1400" b="1" dirty="0">
                  <a:solidFill>
                    <a:srgbClr val="2F4884"/>
                  </a:solidFill>
                </a:rPr>
                <a:t>	with K: number of factors (i.e., gene programs)</a:t>
              </a:r>
            </a:p>
            <a:p>
              <a:r>
                <a:rPr lang="en-US" sz="1400" b="1" dirty="0">
                  <a:solidFill>
                    <a:srgbClr val="2F4884"/>
                  </a:solidFill>
                </a:rPr>
                <a:t>	          M: number of genes</a:t>
              </a:r>
            </a:p>
            <a:p>
              <a:r>
                <a:rPr lang="en-US" sz="1400" b="1" dirty="0">
                  <a:solidFill>
                    <a:srgbClr val="2F4884"/>
                  </a:solidFill>
                </a:rPr>
                <a:t>	          N: number of cells</a:t>
              </a:r>
            </a:p>
            <a:p>
              <a:endParaRPr lang="en-US" b="1" dirty="0">
                <a:solidFill>
                  <a:srgbClr val="2F4884"/>
                </a:solidFill>
              </a:endParaRPr>
            </a:p>
            <a:p>
              <a:r>
                <a:rPr lang="en-US" b="1" dirty="0">
                  <a:solidFill>
                    <a:srgbClr val="2F4884"/>
                  </a:solidFill>
                </a:rPr>
                <a:t>W matrix:</a:t>
              </a:r>
              <a:r>
                <a:rPr lang="en-US" dirty="0">
                  <a:solidFill>
                    <a:srgbClr val="2F4884"/>
                  </a:solidFill>
                </a:rPr>
                <a:t> Which genes define each factor</a:t>
              </a:r>
            </a:p>
            <a:p>
              <a:r>
                <a:rPr lang="en-US" b="1" dirty="0">
                  <a:solidFill>
                    <a:srgbClr val="2F4884"/>
                  </a:solidFill>
                </a:rPr>
                <a:t>H matrix:</a:t>
              </a:r>
              <a:r>
                <a:rPr lang="en-US" dirty="0">
                  <a:solidFill>
                    <a:srgbClr val="2F4884"/>
                  </a:solidFill>
                </a:rPr>
                <a:t> Which factors are active in each cell</a:t>
              </a:r>
              <a:endParaRPr lang="en-US" b="1" dirty="0">
                <a:solidFill>
                  <a:srgbClr val="2F4884"/>
                </a:solidFill>
              </a:endParaRPr>
            </a:p>
          </p:txBody>
        </p:sp>
        <p:pic>
          <p:nvPicPr>
            <p:cNvPr id="1026" name="Picture 2" descr="Figure 1">
              <a:extLst>
                <a:ext uri="{FF2B5EF4-FFF2-40B4-BE49-F238E27FC236}">
                  <a16:creationId xmlns:a16="http://schemas.microsoft.com/office/drawing/2014/main" id="{9A7F0844-02F7-3254-0E38-DB23B3F6D8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377"/>
            <a:stretch>
              <a:fillRect/>
            </a:stretch>
          </p:blipFill>
          <p:spPr bwMode="auto">
            <a:xfrm>
              <a:off x="7109017" y="1021835"/>
              <a:ext cx="4349750" cy="230587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70A706E5-56E2-E5BE-D4C3-E6F265C0CC6A}"/>
                </a:ext>
              </a:extLst>
            </p:cNvPr>
            <p:cNvSpPr txBox="1"/>
            <p:nvPr/>
          </p:nvSpPr>
          <p:spPr>
            <a:xfrm>
              <a:off x="7109017" y="3339979"/>
              <a:ext cx="4349750" cy="600164"/>
            </a:xfrm>
            <a:prstGeom prst="rect">
              <a:avLst/>
            </a:prstGeom>
            <a:noFill/>
          </p:spPr>
          <p:txBody>
            <a:bodyPr wrap="square" rtlCol="0">
              <a:spAutoFit/>
            </a:bodyPr>
            <a:lstStyle/>
            <a:p>
              <a:r>
                <a:rPr lang="en-US" sz="1100">
                  <a:solidFill>
                    <a:srgbClr val="2F4884"/>
                  </a:solidFill>
                </a:rPr>
                <a:t>Lee, D., Seung, H. </a:t>
              </a:r>
              <a:r>
                <a:rPr lang="en-US" sz="1100" dirty="0">
                  <a:solidFill>
                    <a:srgbClr val="2F4884"/>
                  </a:solidFill>
                </a:rPr>
                <a:t>Learning the parts of objects by non-negative matrix factorization. </a:t>
              </a:r>
              <a:r>
                <a:rPr lang="en-US" sz="1100" i="1" dirty="0">
                  <a:solidFill>
                    <a:srgbClr val="2F4884"/>
                  </a:solidFill>
                </a:rPr>
                <a:t>Nature</a:t>
              </a:r>
              <a:r>
                <a:rPr lang="en-US" sz="1100" dirty="0">
                  <a:solidFill>
                    <a:srgbClr val="2F4884"/>
                  </a:solidFill>
                </a:rPr>
                <a:t> </a:t>
              </a:r>
              <a:r>
                <a:rPr lang="en-US" sz="1100" b="1" dirty="0">
                  <a:solidFill>
                    <a:srgbClr val="2F4884"/>
                  </a:solidFill>
                </a:rPr>
                <a:t>401</a:t>
              </a:r>
              <a:r>
                <a:rPr lang="en-US" sz="1100" dirty="0">
                  <a:solidFill>
                    <a:srgbClr val="2F4884"/>
                  </a:solidFill>
                </a:rPr>
                <a:t>, 788–791 (1999). https://</a:t>
              </a:r>
              <a:r>
                <a:rPr lang="en-US" sz="1100" dirty="0" err="1">
                  <a:solidFill>
                    <a:srgbClr val="2F4884"/>
                  </a:solidFill>
                </a:rPr>
                <a:t>doi.org</a:t>
              </a:r>
              <a:r>
                <a:rPr lang="en-US" sz="1100" dirty="0">
                  <a:solidFill>
                    <a:srgbClr val="2F4884"/>
                  </a:solidFill>
                </a:rPr>
                <a:t>/10.1038/44565</a:t>
              </a:r>
            </a:p>
          </p:txBody>
        </p:sp>
      </p:grpSp>
      <p:sp>
        <p:nvSpPr>
          <p:cNvPr id="43" name="TextBox 42">
            <a:extLst>
              <a:ext uri="{FF2B5EF4-FFF2-40B4-BE49-F238E27FC236}">
                <a16:creationId xmlns:a16="http://schemas.microsoft.com/office/drawing/2014/main" id="{446FCF97-CBE9-E6B9-A5FF-98D1DEAD42E4}"/>
              </a:ext>
            </a:extLst>
          </p:cNvPr>
          <p:cNvSpPr txBox="1"/>
          <p:nvPr/>
        </p:nvSpPr>
        <p:spPr>
          <a:xfrm>
            <a:off x="2420402" y="812848"/>
            <a:ext cx="1841945" cy="923330"/>
          </a:xfrm>
          <a:prstGeom prst="rect">
            <a:avLst/>
          </a:prstGeom>
          <a:noFill/>
        </p:spPr>
        <p:txBody>
          <a:bodyPr wrap="square" rtlCol="0">
            <a:spAutoFit/>
          </a:bodyPr>
          <a:lstStyle/>
          <a:p>
            <a:r>
              <a:rPr lang="en-US" b="1" dirty="0" err="1">
                <a:solidFill>
                  <a:srgbClr val="2F4884"/>
                </a:solidFill>
              </a:rPr>
              <a:t>scRNA</a:t>
            </a:r>
            <a:r>
              <a:rPr lang="en-US" b="1" dirty="0">
                <a:solidFill>
                  <a:srgbClr val="2F4884"/>
                </a:solidFill>
              </a:rPr>
              <a:t>-seq reference</a:t>
            </a:r>
          </a:p>
          <a:p>
            <a:r>
              <a:rPr lang="en-US" b="1" dirty="0">
                <a:solidFill>
                  <a:srgbClr val="2F4884"/>
                </a:solidFill>
              </a:rPr>
              <a:t>~ 21,000 genes</a:t>
            </a:r>
          </a:p>
        </p:txBody>
      </p:sp>
      <p:sp>
        <p:nvSpPr>
          <p:cNvPr id="53" name="TextBox 52">
            <a:extLst>
              <a:ext uri="{FF2B5EF4-FFF2-40B4-BE49-F238E27FC236}">
                <a16:creationId xmlns:a16="http://schemas.microsoft.com/office/drawing/2014/main" id="{FB84A1DB-1F80-D566-1DC0-F3946745DFF2}"/>
              </a:ext>
            </a:extLst>
          </p:cNvPr>
          <p:cNvSpPr txBox="1"/>
          <p:nvPr/>
        </p:nvSpPr>
        <p:spPr>
          <a:xfrm>
            <a:off x="4615788" y="812848"/>
            <a:ext cx="1545209" cy="923330"/>
          </a:xfrm>
          <a:prstGeom prst="rect">
            <a:avLst/>
          </a:prstGeom>
          <a:noFill/>
        </p:spPr>
        <p:txBody>
          <a:bodyPr wrap="square" rtlCol="0">
            <a:spAutoFit/>
          </a:bodyPr>
          <a:lstStyle/>
          <a:p>
            <a:r>
              <a:rPr lang="en-US" b="1" dirty="0">
                <a:solidFill>
                  <a:srgbClr val="2F4884"/>
                </a:solidFill>
              </a:rPr>
              <a:t>Spatial single cell query</a:t>
            </a:r>
          </a:p>
          <a:p>
            <a:r>
              <a:rPr lang="en-US" b="1" dirty="0">
                <a:solidFill>
                  <a:srgbClr val="2F4884"/>
                </a:solidFill>
              </a:rPr>
              <a:t>~ 379 genes</a:t>
            </a:r>
          </a:p>
        </p:txBody>
      </p:sp>
      <p:sp>
        <p:nvSpPr>
          <p:cNvPr id="54" name="TextBox 53">
            <a:extLst>
              <a:ext uri="{FF2B5EF4-FFF2-40B4-BE49-F238E27FC236}">
                <a16:creationId xmlns:a16="http://schemas.microsoft.com/office/drawing/2014/main" id="{20BA5825-745E-64A0-CB9C-36C14CE2F5FB}"/>
              </a:ext>
            </a:extLst>
          </p:cNvPr>
          <p:cNvSpPr txBox="1"/>
          <p:nvPr/>
        </p:nvSpPr>
        <p:spPr>
          <a:xfrm>
            <a:off x="3506475" y="2760201"/>
            <a:ext cx="1758777" cy="369332"/>
          </a:xfrm>
          <a:prstGeom prst="rect">
            <a:avLst/>
          </a:prstGeom>
          <a:noFill/>
        </p:spPr>
        <p:txBody>
          <a:bodyPr wrap="square" rtlCol="0">
            <a:spAutoFit/>
          </a:bodyPr>
          <a:lstStyle/>
          <a:p>
            <a:r>
              <a:rPr lang="en-US" b="1" dirty="0">
                <a:solidFill>
                  <a:srgbClr val="2F4884"/>
                </a:solidFill>
              </a:rPr>
              <a:t>Shared gene set</a:t>
            </a:r>
          </a:p>
        </p:txBody>
      </p:sp>
      <p:cxnSp>
        <p:nvCxnSpPr>
          <p:cNvPr id="62" name="Straight Arrow Connector 61">
            <a:extLst>
              <a:ext uri="{FF2B5EF4-FFF2-40B4-BE49-F238E27FC236}">
                <a16:creationId xmlns:a16="http://schemas.microsoft.com/office/drawing/2014/main" id="{7E3AD579-24D0-403D-9489-B53989528A97}"/>
              </a:ext>
            </a:extLst>
          </p:cNvPr>
          <p:cNvCxnSpPr>
            <a:cxnSpLocks/>
          </p:cNvCxnSpPr>
          <p:nvPr/>
        </p:nvCxnSpPr>
        <p:spPr>
          <a:xfrm>
            <a:off x="3290409" y="1937561"/>
            <a:ext cx="340687" cy="756262"/>
          </a:xfrm>
          <a:prstGeom prst="straightConnector1">
            <a:avLst/>
          </a:prstGeom>
          <a:ln w="57150">
            <a:solidFill>
              <a:srgbClr val="2F488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ECEF183-8CD5-6017-C36A-8EA131E75B82}"/>
              </a:ext>
            </a:extLst>
          </p:cNvPr>
          <p:cNvCxnSpPr>
            <a:cxnSpLocks/>
          </p:cNvCxnSpPr>
          <p:nvPr/>
        </p:nvCxnSpPr>
        <p:spPr>
          <a:xfrm flipH="1">
            <a:off x="4924565" y="1937561"/>
            <a:ext cx="340687" cy="756262"/>
          </a:xfrm>
          <a:prstGeom prst="straightConnector1">
            <a:avLst/>
          </a:prstGeom>
          <a:ln w="57150">
            <a:solidFill>
              <a:srgbClr val="2F4884"/>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82498A6D-7061-FE17-F33C-E5FB7840DC5D}"/>
              </a:ext>
            </a:extLst>
          </p:cNvPr>
          <p:cNvPicPr>
            <a:picLocks noChangeAspect="1"/>
          </p:cNvPicPr>
          <p:nvPr/>
        </p:nvPicPr>
        <p:blipFill>
          <a:blip r:embed="rId4"/>
          <a:stretch>
            <a:fillRect/>
          </a:stretch>
        </p:blipFill>
        <p:spPr>
          <a:xfrm>
            <a:off x="2363697" y="3985583"/>
            <a:ext cx="3797300" cy="1536700"/>
          </a:xfrm>
          <a:prstGeom prst="rect">
            <a:avLst/>
          </a:prstGeom>
        </p:spPr>
      </p:pic>
      <p:cxnSp>
        <p:nvCxnSpPr>
          <p:cNvPr id="69" name="Straight Arrow Connector 68">
            <a:extLst>
              <a:ext uri="{FF2B5EF4-FFF2-40B4-BE49-F238E27FC236}">
                <a16:creationId xmlns:a16="http://schemas.microsoft.com/office/drawing/2014/main" id="{112A6846-4416-6C57-B664-A8EE664E95A6}"/>
              </a:ext>
            </a:extLst>
          </p:cNvPr>
          <p:cNvCxnSpPr>
            <a:cxnSpLocks/>
          </p:cNvCxnSpPr>
          <p:nvPr/>
        </p:nvCxnSpPr>
        <p:spPr>
          <a:xfrm flipH="1" flipV="1">
            <a:off x="6242475" y="5292822"/>
            <a:ext cx="776664" cy="560488"/>
          </a:xfrm>
          <a:prstGeom prst="straightConnector1">
            <a:avLst/>
          </a:prstGeom>
          <a:ln w="57150">
            <a:solidFill>
              <a:srgbClr val="2F4884"/>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EAB998E-FD8D-9AB0-E0BF-3676A1F9CFB3}"/>
              </a:ext>
            </a:extLst>
          </p:cNvPr>
          <p:cNvSpPr txBox="1"/>
          <p:nvPr/>
        </p:nvSpPr>
        <p:spPr>
          <a:xfrm>
            <a:off x="1800000" y="5467870"/>
            <a:ext cx="4681213" cy="830997"/>
          </a:xfrm>
          <a:prstGeom prst="rect">
            <a:avLst/>
          </a:prstGeom>
          <a:noFill/>
        </p:spPr>
        <p:txBody>
          <a:bodyPr wrap="square" rtlCol="0">
            <a:spAutoFit/>
          </a:bodyPr>
          <a:lstStyle/>
          <a:p>
            <a:r>
              <a:rPr lang="en-US" sz="1600" b="1" dirty="0" err="1">
                <a:solidFill>
                  <a:srgbClr val="2F4884"/>
                </a:solidFill>
              </a:rPr>
              <a:t>iNMF</a:t>
            </a:r>
            <a:r>
              <a:rPr lang="en-US" sz="1600" b="1" dirty="0">
                <a:solidFill>
                  <a:srgbClr val="2F4884"/>
                </a:solidFill>
              </a:rPr>
              <a:t>: learns common gene factors between </a:t>
            </a:r>
            <a:r>
              <a:rPr lang="en-US" sz="1600" b="1" dirty="0" err="1">
                <a:solidFill>
                  <a:srgbClr val="2F4884"/>
                </a:solidFill>
              </a:rPr>
              <a:t>scRNA</a:t>
            </a:r>
            <a:endParaRPr lang="en-US" sz="1600" b="1" dirty="0">
              <a:solidFill>
                <a:srgbClr val="2F4884"/>
              </a:solidFill>
            </a:endParaRPr>
          </a:p>
          <a:p>
            <a:pPr lvl="1"/>
            <a:r>
              <a:rPr lang="en-US" sz="1600" b="1" dirty="0">
                <a:solidFill>
                  <a:srgbClr val="2F4884"/>
                </a:solidFill>
              </a:rPr>
              <a:t>  seq and spatial modality</a:t>
            </a:r>
          </a:p>
          <a:p>
            <a:r>
              <a:rPr lang="en-US" sz="1600" b="1" dirty="0" err="1">
                <a:solidFill>
                  <a:srgbClr val="2F4884"/>
                </a:solidFill>
              </a:rPr>
              <a:t>oNMF</a:t>
            </a:r>
            <a:r>
              <a:rPr lang="en-US" sz="1600" b="1" dirty="0">
                <a:solidFill>
                  <a:srgbClr val="2F4884"/>
                </a:solidFill>
              </a:rPr>
              <a:t>: only use </a:t>
            </a:r>
            <a:r>
              <a:rPr lang="en-US" sz="1600" b="1" dirty="0" err="1">
                <a:solidFill>
                  <a:srgbClr val="2F4884"/>
                </a:solidFill>
              </a:rPr>
              <a:t>scRNA</a:t>
            </a:r>
            <a:r>
              <a:rPr lang="en-US" sz="1600" b="1" dirty="0">
                <a:solidFill>
                  <a:srgbClr val="2F4884"/>
                </a:solidFill>
              </a:rPr>
              <a:t>-seq reference</a:t>
            </a:r>
          </a:p>
        </p:txBody>
      </p:sp>
    </p:spTree>
    <p:extLst>
      <p:ext uri="{BB962C8B-B14F-4D97-AF65-F5344CB8AC3E}">
        <p14:creationId xmlns:p14="http://schemas.microsoft.com/office/powerpoint/2010/main" val="27323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92462-A219-01D7-E242-028851CBC1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93B25D-C085-91D1-52DC-681BEF35C79D}"/>
              </a:ext>
            </a:extLst>
          </p:cNvPr>
          <p:cNvSpPr>
            <a:spLocks noGrp="1"/>
          </p:cNvSpPr>
          <p:nvPr>
            <p:ph type="sldNum" sz="quarter" idx="4"/>
          </p:nvPr>
        </p:nvSpPr>
        <p:spPr/>
        <p:txBody>
          <a:bodyPr/>
          <a:lstStyle/>
          <a:p>
            <a:fld id="{48BC2822-A58B-453C-8B00-8B5FB70B15C0}" type="slidenum">
              <a:rPr lang="de-DE" smtClean="0"/>
              <a:pPr/>
              <a:t>11</a:t>
            </a:fld>
            <a:endParaRPr lang="de-DE" dirty="0"/>
          </a:p>
        </p:txBody>
      </p:sp>
      <p:grpSp>
        <p:nvGrpSpPr>
          <p:cNvPr id="17" name="Group 16">
            <a:extLst>
              <a:ext uri="{FF2B5EF4-FFF2-40B4-BE49-F238E27FC236}">
                <a16:creationId xmlns:a16="http://schemas.microsoft.com/office/drawing/2014/main" id="{F4EEF13B-5AC0-70B8-C9B2-5AE228BF5D7C}"/>
              </a:ext>
            </a:extLst>
          </p:cNvPr>
          <p:cNvGrpSpPr/>
          <p:nvPr/>
        </p:nvGrpSpPr>
        <p:grpSpPr>
          <a:xfrm>
            <a:off x="212351" y="979300"/>
            <a:ext cx="1317523" cy="4254789"/>
            <a:chOff x="212351" y="979300"/>
            <a:chExt cx="1317523" cy="4254789"/>
          </a:xfrm>
        </p:grpSpPr>
        <p:sp>
          <p:nvSpPr>
            <p:cNvPr id="11" name="Notched Right Arrow 10">
              <a:extLst>
                <a:ext uri="{FF2B5EF4-FFF2-40B4-BE49-F238E27FC236}">
                  <a16:creationId xmlns:a16="http://schemas.microsoft.com/office/drawing/2014/main" id="{8F88A9E7-4D10-B1DD-D0AC-0D8E27AA30CF}"/>
                </a:ext>
              </a:extLst>
            </p:cNvPr>
            <p:cNvSpPr/>
            <p:nvPr/>
          </p:nvSpPr>
          <p:spPr>
            <a:xfrm rot="5400000">
              <a:off x="270856" y="1778554"/>
              <a:ext cx="1185610" cy="709682"/>
            </a:xfrm>
            <a:prstGeom prst="notchedRightArrow">
              <a:avLst/>
            </a:prstGeom>
            <a:solidFill>
              <a:srgbClr val="006C67">
                <a:alpha val="50196"/>
              </a:srgbClr>
            </a:solidFill>
            <a:ln>
              <a:solidFill>
                <a:srgbClr val="223F59">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A269CA-E057-48E2-CB88-02066D0762F3}"/>
                </a:ext>
              </a:extLst>
            </p:cNvPr>
            <p:cNvSpPr/>
            <p:nvPr/>
          </p:nvSpPr>
          <p:spPr>
            <a:xfrm>
              <a:off x="212351" y="979300"/>
              <a:ext cx="1317523" cy="530942"/>
            </a:xfrm>
            <a:prstGeom prst="rect">
              <a:avLst/>
            </a:prstGeom>
            <a:solidFill>
              <a:srgbClr val="2B4277">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Annotation module</a:t>
              </a:r>
            </a:p>
          </p:txBody>
        </p:sp>
        <p:sp>
          <p:nvSpPr>
            <p:cNvPr id="14" name="Rectangle 13">
              <a:extLst>
                <a:ext uri="{FF2B5EF4-FFF2-40B4-BE49-F238E27FC236}">
                  <a16:creationId xmlns:a16="http://schemas.microsoft.com/office/drawing/2014/main" id="{92E18807-8CF7-7B67-4AE3-03058714683A}"/>
                </a:ext>
              </a:extLst>
            </p:cNvPr>
            <p:cNvSpPr/>
            <p:nvPr/>
          </p:nvSpPr>
          <p:spPr>
            <a:xfrm>
              <a:off x="212351" y="2837247"/>
              <a:ext cx="1317523" cy="530942"/>
            </a:xfrm>
            <a:prstGeom prst="rect">
              <a:avLst/>
            </a:prstGeom>
            <a:solidFill>
              <a:srgbClr val="2B4277">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Interaction module</a:t>
              </a:r>
            </a:p>
          </p:txBody>
        </p:sp>
        <p:sp>
          <p:nvSpPr>
            <p:cNvPr id="15" name="Rectangle 14">
              <a:extLst>
                <a:ext uri="{FF2B5EF4-FFF2-40B4-BE49-F238E27FC236}">
                  <a16:creationId xmlns:a16="http://schemas.microsoft.com/office/drawing/2014/main" id="{0E4DA406-7E56-2ECC-3003-717CCED6E7E7}"/>
                </a:ext>
              </a:extLst>
            </p:cNvPr>
            <p:cNvSpPr/>
            <p:nvPr/>
          </p:nvSpPr>
          <p:spPr>
            <a:xfrm>
              <a:off x="212351" y="4703147"/>
              <a:ext cx="1317523"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Covariation module</a:t>
              </a:r>
            </a:p>
          </p:txBody>
        </p:sp>
        <p:sp>
          <p:nvSpPr>
            <p:cNvPr id="16" name="Notched Right Arrow 15">
              <a:extLst>
                <a:ext uri="{FF2B5EF4-FFF2-40B4-BE49-F238E27FC236}">
                  <a16:creationId xmlns:a16="http://schemas.microsoft.com/office/drawing/2014/main" id="{3856CE55-B99D-F5C2-3478-7A710B2B0DF0}"/>
                </a:ext>
              </a:extLst>
            </p:cNvPr>
            <p:cNvSpPr/>
            <p:nvPr/>
          </p:nvSpPr>
          <p:spPr>
            <a:xfrm rot="5400000">
              <a:off x="270856" y="3666964"/>
              <a:ext cx="1185610" cy="709682"/>
            </a:xfrm>
            <a:prstGeom prst="notchedRightArrow">
              <a:avLst/>
            </a:prstGeom>
            <a:solidFill>
              <a:srgbClr val="006C67">
                <a:alpha val="50196"/>
              </a:srgbClr>
            </a:solidFill>
            <a:ln>
              <a:solidFill>
                <a:srgbClr val="223F59">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2B7707BB-7426-19A5-69C3-EE173EE67E70}"/>
              </a:ext>
            </a:extLst>
          </p:cNvPr>
          <p:cNvSpPr txBox="1"/>
          <p:nvPr/>
        </p:nvSpPr>
        <p:spPr>
          <a:xfrm>
            <a:off x="2837604" y="136525"/>
            <a:ext cx="2164708" cy="400110"/>
          </a:xfrm>
          <a:prstGeom prst="rect">
            <a:avLst/>
          </a:prstGeom>
          <a:noFill/>
        </p:spPr>
        <p:txBody>
          <a:bodyPr wrap="square" rtlCol="0">
            <a:spAutoFit/>
          </a:bodyPr>
          <a:lstStyle/>
          <a:p>
            <a:r>
              <a:rPr lang="en-US" sz="2000" b="1" dirty="0">
                <a:solidFill>
                  <a:srgbClr val="2F4884"/>
                </a:solidFill>
              </a:rPr>
              <a:t>Covariation matrix</a:t>
            </a:r>
          </a:p>
        </p:txBody>
      </p:sp>
      <p:sp>
        <p:nvSpPr>
          <p:cNvPr id="3" name="TextBox 2">
            <a:extLst>
              <a:ext uri="{FF2B5EF4-FFF2-40B4-BE49-F238E27FC236}">
                <a16:creationId xmlns:a16="http://schemas.microsoft.com/office/drawing/2014/main" id="{FD428E2B-3517-F39C-E53F-2B86F87BC391}"/>
              </a:ext>
            </a:extLst>
          </p:cNvPr>
          <p:cNvSpPr txBox="1"/>
          <p:nvPr/>
        </p:nvSpPr>
        <p:spPr>
          <a:xfrm>
            <a:off x="877975" y="167303"/>
            <a:ext cx="10444018" cy="369332"/>
          </a:xfrm>
          <a:prstGeom prst="rect">
            <a:avLst/>
          </a:prstGeom>
          <a:solidFill>
            <a:srgbClr val="006C67"/>
          </a:solidFill>
        </p:spPr>
        <p:txBody>
          <a:bodyPr wrap="square" rtlCol="0">
            <a:spAutoFit/>
          </a:bodyPr>
          <a:lstStyle/>
          <a:p>
            <a:r>
              <a:rPr lang="en-US" b="1" dirty="0">
                <a:solidFill>
                  <a:schemeClr val="bg1"/>
                </a:solidFill>
              </a:rPr>
              <a:t>Detection of covarying gene expression patterns in co-localized cells for the analysis of cell-cell interactions</a:t>
            </a:r>
          </a:p>
        </p:txBody>
      </p:sp>
      <p:sp>
        <p:nvSpPr>
          <p:cNvPr id="5" name="Rectangle 4">
            <a:extLst>
              <a:ext uri="{FF2B5EF4-FFF2-40B4-BE49-F238E27FC236}">
                <a16:creationId xmlns:a16="http://schemas.microsoft.com/office/drawing/2014/main" id="{7CF76FC8-560B-17BE-2288-D7088144BD29}"/>
              </a:ext>
            </a:extLst>
          </p:cNvPr>
          <p:cNvSpPr/>
          <p:nvPr/>
        </p:nvSpPr>
        <p:spPr>
          <a:xfrm>
            <a:off x="2003002" y="739898"/>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1</a:t>
            </a:r>
          </a:p>
        </p:txBody>
      </p:sp>
      <p:sp>
        <p:nvSpPr>
          <p:cNvPr id="12" name="TextBox 11">
            <a:extLst>
              <a:ext uri="{FF2B5EF4-FFF2-40B4-BE49-F238E27FC236}">
                <a16:creationId xmlns:a16="http://schemas.microsoft.com/office/drawing/2014/main" id="{F30C614E-5964-6E40-8863-1D70AF618A66}"/>
              </a:ext>
            </a:extLst>
          </p:cNvPr>
          <p:cNvSpPr txBox="1"/>
          <p:nvPr/>
        </p:nvSpPr>
        <p:spPr>
          <a:xfrm>
            <a:off x="2420402" y="812848"/>
            <a:ext cx="1841945" cy="923330"/>
          </a:xfrm>
          <a:prstGeom prst="rect">
            <a:avLst/>
          </a:prstGeom>
          <a:noFill/>
        </p:spPr>
        <p:txBody>
          <a:bodyPr wrap="square" rtlCol="0">
            <a:spAutoFit/>
          </a:bodyPr>
          <a:lstStyle/>
          <a:p>
            <a:r>
              <a:rPr lang="en-US" b="1" dirty="0" err="1">
                <a:solidFill>
                  <a:srgbClr val="2F4884"/>
                </a:solidFill>
              </a:rPr>
              <a:t>scRNA</a:t>
            </a:r>
            <a:r>
              <a:rPr lang="en-US" b="1" dirty="0">
                <a:solidFill>
                  <a:srgbClr val="2F4884"/>
                </a:solidFill>
              </a:rPr>
              <a:t>-seq reference</a:t>
            </a:r>
          </a:p>
          <a:p>
            <a:r>
              <a:rPr lang="en-US" b="1" dirty="0">
                <a:solidFill>
                  <a:srgbClr val="2F4884"/>
                </a:solidFill>
              </a:rPr>
              <a:t>~ 21,000 genes</a:t>
            </a:r>
          </a:p>
        </p:txBody>
      </p:sp>
      <p:sp>
        <p:nvSpPr>
          <p:cNvPr id="18" name="TextBox 17">
            <a:extLst>
              <a:ext uri="{FF2B5EF4-FFF2-40B4-BE49-F238E27FC236}">
                <a16:creationId xmlns:a16="http://schemas.microsoft.com/office/drawing/2014/main" id="{EDEBE4B3-15CF-0629-A9BD-B5F3E78A3A90}"/>
              </a:ext>
            </a:extLst>
          </p:cNvPr>
          <p:cNvSpPr txBox="1"/>
          <p:nvPr/>
        </p:nvSpPr>
        <p:spPr>
          <a:xfrm>
            <a:off x="4615788" y="812848"/>
            <a:ext cx="1545209" cy="923330"/>
          </a:xfrm>
          <a:prstGeom prst="rect">
            <a:avLst/>
          </a:prstGeom>
          <a:noFill/>
        </p:spPr>
        <p:txBody>
          <a:bodyPr wrap="square" rtlCol="0">
            <a:spAutoFit/>
          </a:bodyPr>
          <a:lstStyle/>
          <a:p>
            <a:r>
              <a:rPr lang="en-US" b="1" dirty="0">
                <a:solidFill>
                  <a:srgbClr val="2F4884"/>
                </a:solidFill>
              </a:rPr>
              <a:t>Spatial single cell query</a:t>
            </a:r>
          </a:p>
          <a:p>
            <a:r>
              <a:rPr lang="en-US" b="1" dirty="0">
                <a:solidFill>
                  <a:srgbClr val="2F4884"/>
                </a:solidFill>
              </a:rPr>
              <a:t>~ 379 genes</a:t>
            </a:r>
          </a:p>
        </p:txBody>
      </p:sp>
      <p:sp>
        <p:nvSpPr>
          <p:cNvPr id="25" name="TextBox 24">
            <a:extLst>
              <a:ext uri="{FF2B5EF4-FFF2-40B4-BE49-F238E27FC236}">
                <a16:creationId xmlns:a16="http://schemas.microsoft.com/office/drawing/2014/main" id="{BA1299B8-F115-71DF-9A85-E6C24F757E3A}"/>
              </a:ext>
            </a:extLst>
          </p:cNvPr>
          <p:cNvSpPr txBox="1"/>
          <p:nvPr/>
        </p:nvSpPr>
        <p:spPr>
          <a:xfrm>
            <a:off x="3506475" y="2760201"/>
            <a:ext cx="1758777" cy="369332"/>
          </a:xfrm>
          <a:prstGeom prst="rect">
            <a:avLst/>
          </a:prstGeom>
          <a:noFill/>
        </p:spPr>
        <p:txBody>
          <a:bodyPr wrap="square" rtlCol="0">
            <a:spAutoFit/>
          </a:bodyPr>
          <a:lstStyle/>
          <a:p>
            <a:r>
              <a:rPr lang="en-US" b="1" dirty="0">
                <a:solidFill>
                  <a:srgbClr val="2F4884"/>
                </a:solidFill>
              </a:rPr>
              <a:t>Shared gene set</a:t>
            </a:r>
          </a:p>
        </p:txBody>
      </p:sp>
      <p:grpSp>
        <p:nvGrpSpPr>
          <p:cNvPr id="6" name="Group 5">
            <a:extLst>
              <a:ext uri="{FF2B5EF4-FFF2-40B4-BE49-F238E27FC236}">
                <a16:creationId xmlns:a16="http://schemas.microsoft.com/office/drawing/2014/main" id="{784B7241-8368-7DB9-1D1D-47B7505E210F}"/>
              </a:ext>
            </a:extLst>
          </p:cNvPr>
          <p:cNvGrpSpPr/>
          <p:nvPr/>
        </p:nvGrpSpPr>
        <p:grpSpPr>
          <a:xfrm>
            <a:off x="1993612" y="3581267"/>
            <a:ext cx="4573547" cy="1941016"/>
            <a:chOff x="1834269" y="3891614"/>
            <a:chExt cx="4573547" cy="1941016"/>
          </a:xfrm>
        </p:grpSpPr>
        <p:sp>
          <p:nvSpPr>
            <p:cNvPr id="27" name="Rectangle 26">
              <a:extLst>
                <a:ext uri="{FF2B5EF4-FFF2-40B4-BE49-F238E27FC236}">
                  <a16:creationId xmlns:a16="http://schemas.microsoft.com/office/drawing/2014/main" id="{D778F6F1-AFCB-BFB6-7D01-64809CDE6EAD}"/>
                </a:ext>
              </a:extLst>
            </p:cNvPr>
            <p:cNvSpPr/>
            <p:nvPr/>
          </p:nvSpPr>
          <p:spPr>
            <a:xfrm>
              <a:off x="1834269" y="3914650"/>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2</a:t>
              </a:r>
            </a:p>
          </p:txBody>
        </p:sp>
        <p:sp>
          <p:nvSpPr>
            <p:cNvPr id="28" name="TextBox 27">
              <a:extLst>
                <a:ext uri="{FF2B5EF4-FFF2-40B4-BE49-F238E27FC236}">
                  <a16:creationId xmlns:a16="http://schemas.microsoft.com/office/drawing/2014/main" id="{DE74F194-F2E8-9478-07BF-D3214D002D53}"/>
                </a:ext>
              </a:extLst>
            </p:cNvPr>
            <p:cNvSpPr txBox="1"/>
            <p:nvPr/>
          </p:nvSpPr>
          <p:spPr>
            <a:xfrm>
              <a:off x="2172046" y="3891614"/>
              <a:ext cx="4235770" cy="369332"/>
            </a:xfrm>
            <a:prstGeom prst="rect">
              <a:avLst/>
            </a:prstGeom>
            <a:noFill/>
          </p:spPr>
          <p:txBody>
            <a:bodyPr wrap="square" rtlCol="0">
              <a:spAutoFit/>
            </a:bodyPr>
            <a:lstStyle/>
            <a:p>
              <a:r>
                <a:rPr lang="en-US" b="1" dirty="0">
                  <a:solidFill>
                    <a:srgbClr val="2F4884"/>
                  </a:solidFill>
                </a:rPr>
                <a:t>Computation of gene programs with NMF</a:t>
              </a:r>
            </a:p>
          </p:txBody>
        </p:sp>
        <p:pic>
          <p:nvPicPr>
            <p:cNvPr id="51" name="Picture 50">
              <a:extLst>
                <a:ext uri="{FF2B5EF4-FFF2-40B4-BE49-F238E27FC236}">
                  <a16:creationId xmlns:a16="http://schemas.microsoft.com/office/drawing/2014/main" id="{B33F0720-8687-1103-FAAF-A1E91B2E0707}"/>
                </a:ext>
              </a:extLst>
            </p:cNvPr>
            <p:cNvPicPr>
              <a:picLocks noChangeAspect="1"/>
            </p:cNvPicPr>
            <p:nvPr/>
          </p:nvPicPr>
          <p:blipFill>
            <a:blip r:embed="rId3"/>
            <a:stretch>
              <a:fillRect/>
            </a:stretch>
          </p:blipFill>
          <p:spPr>
            <a:xfrm>
              <a:off x="2204354" y="4295930"/>
              <a:ext cx="3797300" cy="1536700"/>
            </a:xfrm>
            <a:prstGeom prst="rect">
              <a:avLst/>
            </a:prstGeom>
          </p:spPr>
        </p:pic>
      </p:grpSp>
      <p:cxnSp>
        <p:nvCxnSpPr>
          <p:cNvPr id="52" name="Straight Arrow Connector 51">
            <a:extLst>
              <a:ext uri="{FF2B5EF4-FFF2-40B4-BE49-F238E27FC236}">
                <a16:creationId xmlns:a16="http://schemas.microsoft.com/office/drawing/2014/main" id="{5B4354D8-0CD3-DCB3-4B4B-78B30E2E09A5}"/>
              </a:ext>
            </a:extLst>
          </p:cNvPr>
          <p:cNvCxnSpPr>
            <a:cxnSpLocks/>
          </p:cNvCxnSpPr>
          <p:nvPr/>
        </p:nvCxnSpPr>
        <p:spPr>
          <a:xfrm>
            <a:off x="4358758" y="3195911"/>
            <a:ext cx="0" cy="392020"/>
          </a:xfrm>
          <a:prstGeom prst="straightConnector1">
            <a:avLst/>
          </a:prstGeom>
          <a:ln w="57150">
            <a:solidFill>
              <a:srgbClr val="2F4884"/>
            </a:solidFill>
            <a:tailEnd type="triangle"/>
          </a:ln>
        </p:spPr>
        <p:style>
          <a:lnRef idx="1">
            <a:schemeClr val="accent1"/>
          </a:lnRef>
          <a:fillRef idx="0">
            <a:schemeClr val="accent1"/>
          </a:fillRef>
          <a:effectRef idx="0">
            <a:schemeClr val="accent1"/>
          </a:effectRef>
          <a:fontRef idx="minor">
            <a:schemeClr val="tx1"/>
          </a:fontRef>
        </p:style>
      </p:cxnSp>
      <p:sp>
        <p:nvSpPr>
          <p:cNvPr id="7" name="Date Placeholder 4">
            <a:extLst>
              <a:ext uri="{FF2B5EF4-FFF2-40B4-BE49-F238E27FC236}">
                <a16:creationId xmlns:a16="http://schemas.microsoft.com/office/drawing/2014/main" id="{BB3E00CE-276D-2517-F268-7FD0FE8D29D2}"/>
              </a:ext>
            </a:extLst>
          </p:cNvPr>
          <p:cNvSpPr>
            <a:spLocks noGrp="1"/>
          </p:cNvSpPr>
          <p:nvPr>
            <p:ph type="dt" sz="half" idx="2"/>
          </p:nvPr>
        </p:nvSpPr>
        <p:spPr>
          <a:xfrm>
            <a:off x="428400" y="6356350"/>
            <a:ext cx="2743200" cy="365125"/>
          </a:xfrm>
        </p:spPr>
        <p:txBody>
          <a:bodyPr/>
          <a:lstStyle/>
          <a:p>
            <a:r>
              <a:rPr lang="de-DE" dirty="0"/>
              <a:t>13.11.2025</a:t>
            </a:r>
          </a:p>
        </p:txBody>
      </p:sp>
      <p:sp>
        <p:nvSpPr>
          <p:cNvPr id="9" name="Footer Placeholder 5">
            <a:extLst>
              <a:ext uri="{FF2B5EF4-FFF2-40B4-BE49-F238E27FC236}">
                <a16:creationId xmlns:a16="http://schemas.microsoft.com/office/drawing/2014/main" id="{38C06BC5-2B10-C781-D7F3-0E19869ACD1A}"/>
              </a:ext>
            </a:extLst>
          </p:cNvPr>
          <p:cNvSpPr>
            <a:spLocks noGrp="1"/>
          </p:cNvSpPr>
          <p:nvPr>
            <p:ph type="ftr" sz="quarter" idx="3"/>
          </p:nvPr>
        </p:nvSpPr>
        <p:spPr>
          <a:xfrm>
            <a:off x="4038600" y="6356350"/>
            <a:ext cx="4114800" cy="365125"/>
          </a:xfrm>
        </p:spPr>
        <p:txBody>
          <a:bodyPr/>
          <a:lstStyle/>
          <a:p>
            <a:r>
              <a:rPr lang="de-DE" dirty="0"/>
              <a:t>MOPITAS 2025 - Christian Eger &amp; Helene Hemmer</a:t>
            </a:r>
          </a:p>
        </p:txBody>
      </p:sp>
      <p:cxnSp>
        <p:nvCxnSpPr>
          <p:cNvPr id="34" name="Straight Arrow Connector 33">
            <a:extLst>
              <a:ext uri="{FF2B5EF4-FFF2-40B4-BE49-F238E27FC236}">
                <a16:creationId xmlns:a16="http://schemas.microsoft.com/office/drawing/2014/main" id="{E6BBC46D-8348-8035-4366-382EE913CBA4}"/>
              </a:ext>
            </a:extLst>
          </p:cNvPr>
          <p:cNvCxnSpPr>
            <a:cxnSpLocks/>
          </p:cNvCxnSpPr>
          <p:nvPr/>
        </p:nvCxnSpPr>
        <p:spPr>
          <a:xfrm>
            <a:off x="3290409" y="1937561"/>
            <a:ext cx="340687" cy="756262"/>
          </a:xfrm>
          <a:prstGeom prst="straightConnector1">
            <a:avLst/>
          </a:prstGeom>
          <a:ln w="57150">
            <a:solidFill>
              <a:srgbClr val="2F4884"/>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C568250-A1E4-876C-895A-7ECAE2CA7D12}"/>
              </a:ext>
            </a:extLst>
          </p:cNvPr>
          <p:cNvGrpSpPr/>
          <p:nvPr/>
        </p:nvGrpSpPr>
        <p:grpSpPr>
          <a:xfrm>
            <a:off x="6689645" y="3310510"/>
            <a:ext cx="4993535" cy="2508486"/>
            <a:chOff x="6472031" y="3587509"/>
            <a:chExt cx="4993535" cy="2508486"/>
          </a:xfrm>
        </p:grpSpPr>
        <p:sp>
          <p:nvSpPr>
            <p:cNvPr id="8" name="Rectangle 7">
              <a:extLst>
                <a:ext uri="{FF2B5EF4-FFF2-40B4-BE49-F238E27FC236}">
                  <a16:creationId xmlns:a16="http://schemas.microsoft.com/office/drawing/2014/main" id="{7CFD6FD0-2456-F47C-0EC9-DE53ED1F0178}"/>
                </a:ext>
              </a:extLst>
            </p:cNvPr>
            <p:cNvSpPr/>
            <p:nvPr/>
          </p:nvSpPr>
          <p:spPr>
            <a:xfrm>
              <a:off x="6472031" y="3866989"/>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3</a:t>
              </a:r>
            </a:p>
          </p:txBody>
        </p:sp>
        <p:sp>
          <p:nvSpPr>
            <p:cNvPr id="10" name="TextBox 9">
              <a:extLst>
                <a:ext uri="{FF2B5EF4-FFF2-40B4-BE49-F238E27FC236}">
                  <a16:creationId xmlns:a16="http://schemas.microsoft.com/office/drawing/2014/main" id="{9CDF1BBD-B17B-7363-452B-D5AA1F9B671A}"/>
                </a:ext>
              </a:extLst>
            </p:cNvPr>
            <p:cNvSpPr txBox="1"/>
            <p:nvPr/>
          </p:nvSpPr>
          <p:spPr>
            <a:xfrm>
              <a:off x="7124655" y="3587509"/>
              <a:ext cx="4340911" cy="923330"/>
            </a:xfrm>
            <a:prstGeom prst="rect">
              <a:avLst/>
            </a:prstGeom>
            <a:noFill/>
          </p:spPr>
          <p:txBody>
            <a:bodyPr wrap="square" rtlCol="0">
              <a:spAutoFit/>
            </a:bodyPr>
            <a:lstStyle/>
            <a:p>
              <a:r>
                <a:rPr lang="en-US" b="1" dirty="0">
                  <a:solidFill>
                    <a:srgbClr val="2F4884"/>
                  </a:solidFill>
                </a:rPr>
                <a:t>Correlate the gene sets with the full transcriptome using Spearman correlation or cosine similarity</a:t>
              </a:r>
            </a:p>
          </p:txBody>
        </p:sp>
        <p:grpSp>
          <p:nvGrpSpPr>
            <p:cNvPr id="20" name="Group 19">
              <a:extLst>
                <a:ext uri="{FF2B5EF4-FFF2-40B4-BE49-F238E27FC236}">
                  <a16:creationId xmlns:a16="http://schemas.microsoft.com/office/drawing/2014/main" id="{DC17E8B2-B4F7-95F0-6D6A-373ABC5EA249}"/>
                </a:ext>
              </a:extLst>
            </p:cNvPr>
            <p:cNvGrpSpPr/>
            <p:nvPr/>
          </p:nvGrpSpPr>
          <p:grpSpPr>
            <a:xfrm>
              <a:off x="7201262" y="4393262"/>
              <a:ext cx="3948959" cy="1702733"/>
              <a:chOff x="7201262" y="4393262"/>
              <a:chExt cx="3948959" cy="1702733"/>
            </a:xfrm>
          </p:grpSpPr>
          <p:cxnSp>
            <p:nvCxnSpPr>
              <p:cNvPr id="21" name="Straight Connector 20">
                <a:extLst>
                  <a:ext uri="{FF2B5EF4-FFF2-40B4-BE49-F238E27FC236}">
                    <a16:creationId xmlns:a16="http://schemas.microsoft.com/office/drawing/2014/main" id="{FFC30F41-E921-5A12-CAFF-93FE8D568B1C}"/>
                  </a:ext>
                </a:extLst>
              </p:cNvPr>
              <p:cNvCxnSpPr>
                <a:cxnSpLocks/>
              </p:cNvCxnSpPr>
              <p:nvPr/>
            </p:nvCxnSpPr>
            <p:spPr>
              <a:xfrm>
                <a:off x="8228085" y="5748291"/>
                <a:ext cx="1182245" cy="329929"/>
              </a:xfrm>
              <a:prstGeom prst="line">
                <a:avLst/>
              </a:prstGeom>
              <a:ln w="57150">
                <a:solidFill>
                  <a:srgbClr val="006C6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A5C3B3D-4046-2B2C-65D7-72B9A17E2C16}"/>
                  </a:ext>
                </a:extLst>
              </p:cNvPr>
              <p:cNvCxnSpPr>
                <a:cxnSpLocks/>
              </p:cNvCxnSpPr>
              <p:nvPr/>
            </p:nvCxnSpPr>
            <p:spPr>
              <a:xfrm flipV="1">
                <a:off x="8202967" y="4411530"/>
                <a:ext cx="1171733" cy="382412"/>
              </a:xfrm>
              <a:prstGeom prst="line">
                <a:avLst/>
              </a:prstGeom>
              <a:ln w="57150">
                <a:solidFill>
                  <a:srgbClr val="006C67"/>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B13F667-F39D-87CF-BC15-CCB7E6798BAD}"/>
                  </a:ext>
                </a:extLst>
              </p:cNvPr>
              <p:cNvPicPr>
                <a:picLocks noChangeAspect="1"/>
              </p:cNvPicPr>
              <p:nvPr/>
            </p:nvPicPr>
            <p:blipFill>
              <a:blip r:embed="rId3"/>
              <a:srcRect r="71006" b="28992"/>
              <a:stretch/>
            </p:blipFill>
            <p:spPr>
              <a:xfrm>
                <a:off x="7201262" y="4726688"/>
                <a:ext cx="1100985" cy="1091177"/>
              </a:xfrm>
              <a:prstGeom prst="rect">
                <a:avLst/>
              </a:prstGeom>
            </p:spPr>
          </p:pic>
          <p:sp>
            <p:nvSpPr>
              <p:cNvPr id="26" name="Rectangle 25">
                <a:extLst>
                  <a:ext uri="{FF2B5EF4-FFF2-40B4-BE49-F238E27FC236}">
                    <a16:creationId xmlns:a16="http://schemas.microsoft.com/office/drawing/2014/main" id="{7E1C37F2-F648-E5CF-C8AB-771CB2185147}"/>
                  </a:ext>
                </a:extLst>
              </p:cNvPr>
              <p:cNvSpPr/>
              <p:nvPr/>
            </p:nvSpPr>
            <p:spPr>
              <a:xfrm>
                <a:off x="9374700" y="4393262"/>
                <a:ext cx="1775521" cy="1702733"/>
              </a:xfrm>
              <a:prstGeom prst="rect">
                <a:avLst/>
              </a:prstGeom>
              <a:solidFill>
                <a:srgbClr val="2F4884"/>
              </a:solidFill>
              <a:ln>
                <a:solidFill>
                  <a:srgbClr val="2F48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21,000</a:t>
                </a:r>
                <a:r>
                  <a:rPr lang="en-US" b="1" dirty="0"/>
                  <a:t> genes</a:t>
                </a:r>
              </a:p>
            </p:txBody>
          </p:sp>
        </p:grpSp>
      </p:grpSp>
      <p:grpSp>
        <p:nvGrpSpPr>
          <p:cNvPr id="29" name="Group 28">
            <a:extLst>
              <a:ext uri="{FF2B5EF4-FFF2-40B4-BE49-F238E27FC236}">
                <a16:creationId xmlns:a16="http://schemas.microsoft.com/office/drawing/2014/main" id="{98DF9666-8FB6-8C38-FCB7-01B3AD0F19DD}"/>
              </a:ext>
            </a:extLst>
          </p:cNvPr>
          <p:cNvGrpSpPr/>
          <p:nvPr/>
        </p:nvGrpSpPr>
        <p:grpSpPr>
          <a:xfrm>
            <a:off x="6667959" y="686419"/>
            <a:ext cx="5311690" cy="2326253"/>
            <a:chOff x="6506640" y="652123"/>
            <a:chExt cx="5311690" cy="2326253"/>
          </a:xfrm>
        </p:grpSpPr>
        <p:pic>
          <p:nvPicPr>
            <p:cNvPr id="30" name="Picture 29">
              <a:extLst>
                <a:ext uri="{FF2B5EF4-FFF2-40B4-BE49-F238E27FC236}">
                  <a16:creationId xmlns:a16="http://schemas.microsoft.com/office/drawing/2014/main" id="{52731E8C-8265-275E-41A2-4032D2BF0FC0}"/>
                </a:ext>
              </a:extLst>
            </p:cNvPr>
            <p:cNvPicPr>
              <a:picLocks noChangeAspect="1"/>
            </p:cNvPicPr>
            <p:nvPr/>
          </p:nvPicPr>
          <p:blipFill>
            <a:blip r:embed="rId4"/>
            <a:srcRect r="37486"/>
            <a:stretch>
              <a:fillRect/>
            </a:stretch>
          </p:blipFill>
          <p:spPr>
            <a:xfrm>
              <a:off x="7408145" y="1492498"/>
              <a:ext cx="3578267" cy="1458389"/>
            </a:xfrm>
            <a:prstGeom prst="rect">
              <a:avLst/>
            </a:prstGeom>
          </p:spPr>
        </p:pic>
        <p:sp>
          <p:nvSpPr>
            <p:cNvPr id="31" name="Rectangle 30">
              <a:extLst>
                <a:ext uri="{FF2B5EF4-FFF2-40B4-BE49-F238E27FC236}">
                  <a16:creationId xmlns:a16="http://schemas.microsoft.com/office/drawing/2014/main" id="{2AA0FC32-CAB7-BFFE-4F08-AC4D9A1A916E}"/>
                </a:ext>
              </a:extLst>
            </p:cNvPr>
            <p:cNvSpPr/>
            <p:nvPr/>
          </p:nvSpPr>
          <p:spPr>
            <a:xfrm>
              <a:off x="6506640" y="706450"/>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4</a:t>
              </a:r>
            </a:p>
          </p:txBody>
        </p:sp>
        <p:sp>
          <p:nvSpPr>
            <p:cNvPr id="32" name="TextBox 31">
              <a:extLst>
                <a:ext uri="{FF2B5EF4-FFF2-40B4-BE49-F238E27FC236}">
                  <a16:creationId xmlns:a16="http://schemas.microsoft.com/office/drawing/2014/main" id="{679F0C67-64F6-7CC1-1D56-2305BE634F77}"/>
                </a:ext>
              </a:extLst>
            </p:cNvPr>
            <p:cNvSpPr txBox="1"/>
            <p:nvPr/>
          </p:nvSpPr>
          <p:spPr>
            <a:xfrm>
              <a:off x="6841564" y="652123"/>
              <a:ext cx="4976766" cy="646331"/>
            </a:xfrm>
            <a:prstGeom prst="rect">
              <a:avLst/>
            </a:prstGeom>
            <a:noFill/>
          </p:spPr>
          <p:txBody>
            <a:bodyPr wrap="square" rtlCol="0">
              <a:spAutoFit/>
            </a:bodyPr>
            <a:lstStyle/>
            <a:p>
              <a:r>
                <a:rPr lang="en-US" b="1" dirty="0">
                  <a:solidFill>
                    <a:srgbClr val="2F4884"/>
                  </a:solidFill>
                </a:rPr>
                <a:t>Investigate covariation between neighboring</a:t>
              </a:r>
            </a:p>
            <a:p>
              <a:r>
                <a:rPr lang="en-US" b="1" dirty="0">
                  <a:solidFill>
                    <a:srgbClr val="2F4884"/>
                  </a:solidFill>
                </a:rPr>
                <a:t>cells for the inference of cellular interactions</a:t>
              </a:r>
            </a:p>
          </p:txBody>
        </p:sp>
        <p:sp>
          <p:nvSpPr>
            <p:cNvPr id="33" name="TextBox 32">
              <a:extLst>
                <a:ext uri="{FF2B5EF4-FFF2-40B4-BE49-F238E27FC236}">
                  <a16:creationId xmlns:a16="http://schemas.microsoft.com/office/drawing/2014/main" id="{997F9219-934D-CDD8-90B8-9B54D9BE6D99}"/>
                </a:ext>
              </a:extLst>
            </p:cNvPr>
            <p:cNvSpPr txBox="1"/>
            <p:nvPr/>
          </p:nvSpPr>
          <p:spPr>
            <a:xfrm>
              <a:off x="8754898" y="2164023"/>
              <a:ext cx="881127" cy="276999"/>
            </a:xfrm>
            <a:prstGeom prst="rect">
              <a:avLst/>
            </a:prstGeom>
            <a:solidFill>
              <a:schemeClr val="bg1"/>
            </a:solidFill>
          </p:spPr>
          <p:txBody>
            <a:bodyPr wrap="square" rtlCol="0">
              <a:spAutoFit/>
            </a:bodyPr>
            <a:lstStyle/>
            <a:p>
              <a:r>
                <a:rPr lang="en-US" sz="1200" dirty="0"/>
                <a:t>GENESET A</a:t>
              </a:r>
            </a:p>
          </p:txBody>
        </p:sp>
        <p:sp>
          <p:nvSpPr>
            <p:cNvPr id="35" name="TextBox 34">
              <a:extLst>
                <a:ext uri="{FF2B5EF4-FFF2-40B4-BE49-F238E27FC236}">
                  <a16:creationId xmlns:a16="http://schemas.microsoft.com/office/drawing/2014/main" id="{F890ACB6-C084-B201-EA65-A1C2C19F3142}"/>
                </a:ext>
              </a:extLst>
            </p:cNvPr>
            <p:cNvSpPr txBox="1"/>
            <p:nvPr/>
          </p:nvSpPr>
          <p:spPr>
            <a:xfrm>
              <a:off x="9408996" y="2701377"/>
              <a:ext cx="881127" cy="276999"/>
            </a:xfrm>
            <a:prstGeom prst="rect">
              <a:avLst/>
            </a:prstGeom>
            <a:solidFill>
              <a:schemeClr val="bg1"/>
            </a:solidFill>
          </p:spPr>
          <p:txBody>
            <a:bodyPr wrap="square" rtlCol="0">
              <a:spAutoFit/>
            </a:bodyPr>
            <a:lstStyle/>
            <a:p>
              <a:r>
                <a:rPr lang="en-US" sz="1200" dirty="0"/>
                <a:t>GENESET B</a:t>
              </a:r>
            </a:p>
          </p:txBody>
        </p:sp>
      </p:grpSp>
      <p:cxnSp>
        <p:nvCxnSpPr>
          <p:cNvPr id="44" name="Straight Arrow Connector 43">
            <a:extLst>
              <a:ext uri="{FF2B5EF4-FFF2-40B4-BE49-F238E27FC236}">
                <a16:creationId xmlns:a16="http://schemas.microsoft.com/office/drawing/2014/main" id="{FB8B841A-0F92-3C61-D4C8-F209595DEB46}"/>
              </a:ext>
            </a:extLst>
          </p:cNvPr>
          <p:cNvCxnSpPr>
            <a:cxnSpLocks/>
          </p:cNvCxnSpPr>
          <p:nvPr/>
        </p:nvCxnSpPr>
        <p:spPr>
          <a:xfrm flipH="1">
            <a:off x="4924565" y="1937561"/>
            <a:ext cx="340687" cy="756262"/>
          </a:xfrm>
          <a:prstGeom prst="straightConnector1">
            <a:avLst/>
          </a:prstGeom>
          <a:ln w="57150">
            <a:solidFill>
              <a:srgbClr val="2F488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97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13A1D-E5BA-4362-FA86-2F064C9DEA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D3CAD2-E4DC-5608-46FF-7386B59237FE}"/>
              </a:ext>
            </a:extLst>
          </p:cNvPr>
          <p:cNvSpPr>
            <a:spLocks noGrp="1"/>
          </p:cNvSpPr>
          <p:nvPr>
            <p:ph type="sldNum" sz="quarter" idx="4"/>
          </p:nvPr>
        </p:nvSpPr>
        <p:spPr>
          <a:xfrm>
            <a:off x="9020400" y="6356350"/>
            <a:ext cx="2743200" cy="365125"/>
          </a:xfrm>
        </p:spPr>
        <p:txBody>
          <a:bodyPr/>
          <a:lstStyle/>
          <a:p>
            <a:fld id="{48BC2822-A58B-453C-8B00-8B5FB70B15C0}" type="slidenum">
              <a:rPr lang="de-DE" smtClean="0"/>
              <a:pPr/>
              <a:t>12</a:t>
            </a:fld>
            <a:endParaRPr lang="de-DE" dirty="0"/>
          </a:p>
        </p:txBody>
      </p:sp>
      <p:sp>
        <p:nvSpPr>
          <p:cNvPr id="10" name="Date Placeholder 4">
            <a:extLst>
              <a:ext uri="{FF2B5EF4-FFF2-40B4-BE49-F238E27FC236}">
                <a16:creationId xmlns:a16="http://schemas.microsoft.com/office/drawing/2014/main" id="{66AFDF9B-02F0-0618-BCCD-90B5ED4F448C}"/>
              </a:ext>
            </a:extLst>
          </p:cNvPr>
          <p:cNvSpPr>
            <a:spLocks noGrp="1"/>
          </p:cNvSpPr>
          <p:nvPr>
            <p:ph type="dt" sz="half" idx="2"/>
          </p:nvPr>
        </p:nvSpPr>
        <p:spPr>
          <a:xfrm>
            <a:off x="428400" y="6356350"/>
            <a:ext cx="2743200" cy="365125"/>
          </a:xfrm>
        </p:spPr>
        <p:txBody>
          <a:bodyPr/>
          <a:lstStyle/>
          <a:p>
            <a:r>
              <a:rPr lang="de-DE" dirty="0"/>
              <a:t>13.11.2025</a:t>
            </a:r>
          </a:p>
        </p:txBody>
      </p:sp>
      <p:sp>
        <p:nvSpPr>
          <p:cNvPr id="11" name="Footer Placeholder 5">
            <a:extLst>
              <a:ext uri="{FF2B5EF4-FFF2-40B4-BE49-F238E27FC236}">
                <a16:creationId xmlns:a16="http://schemas.microsoft.com/office/drawing/2014/main" id="{5E74EBBC-65A4-41C8-8E8B-02D47103C365}"/>
              </a:ext>
            </a:extLst>
          </p:cNvPr>
          <p:cNvSpPr>
            <a:spLocks noGrp="1"/>
          </p:cNvSpPr>
          <p:nvPr>
            <p:ph type="ftr" sz="quarter" idx="3"/>
          </p:nvPr>
        </p:nvSpPr>
        <p:spPr>
          <a:xfrm>
            <a:off x="4038600" y="6356350"/>
            <a:ext cx="4114800" cy="365125"/>
          </a:xfrm>
        </p:spPr>
        <p:txBody>
          <a:bodyPr/>
          <a:lstStyle/>
          <a:p>
            <a:r>
              <a:rPr lang="de-DE" dirty="0"/>
              <a:t>MOPITAS 2025 - Christian Eger &amp; Helene Hemmer</a:t>
            </a:r>
          </a:p>
        </p:txBody>
      </p:sp>
      <p:pic>
        <p:nvPicPr>
          <p:cNvPr id="1026" name="Picture 2" descr="Figure 1">
            <a:extLst>
              <a:ext uri="{FF2B5EF4-FFF2-40B4-BE49-F238E27FC236}">
                <a16:creationId xmlns:a16="http://schemas.microsoft.com/office/drawing/2014/main" id="{921820C4-2507-A240-AE98-760931BA3C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44" r="51692" b="6688"/>
          <a:stretch>
            <a:fillRect/>
          </a:stretch>
        </p:blipFill>
        <p:spPr bwMode="auto">
          <a:xfrm>
            <a:off x="6935291" y="0"/>
            <a:ext cx="4495800" cy="5784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DFE15E-8598-31DA-3324-2C5EFB8B4224}"/>
              </a:ext>
            </a:extLst>
          </p:cNvPr>
          <p:cNvSpPr txBox="1"/>
          <p:nvPr/>
        </p:nvSpPr>
        <p:spPr>
          <a:xfrm>
            <a:off x="6935291" y="5779269"/>
            <a:ext cx="4495800" cy="577081"/>
          </a:xfrm>
          <a:prstGeom prst="rect">
            <a:avLst/>
          </a:prstGeom>
          <a:noFill/>
        </p:spPr>
        <p:txBody>
          <a:bodyPr wrap="square" rtlCol="0">
            <a:spAutoFit/>
          </a:bodyPr>
          <a:lstStyle/>
          <a:p>
            <a:r>
              <a:rPr lang="en-US" sz="1050" dirty="0">
                <a:solidFill>
                  <a:srgbClr val="2F4884"/>
                </a:solidFill>
              </a:rPr>
              <a:t>Peterson, L., Artis, D. Intestinal epithelial cells: regulators of barrier function and immune homeostasis. </a:t>
            </a:r>
            <a:r>
              <a:rPr lang="en-US" sz="1050" i="1" dirty="0">
                <a:solidFill>
                  <a:srgbClr val="2F4884"/>
                </a:solidFill>
              </a:rPr>
              <a:t>Nat Rev Immunol</a:t>
            </a:r>
            <a:r>
              <a:rPr lang="en-US" sz="1050" dirty="0">
                <a:solidFill>
                  <a:srgbClr val="2F4884"/>
                </a:solidFill>
              </a:rPr>
              <a:t> </a:t>
            </a:r>
            <a:r>
              <a:rPr lang="en-US" sz="1050" b="1" dirty="0">
                <a:solidFill>
                  <a:srgbClr val="2F4884"/>
                </a:solidFill>
              </a:rPr>
              <a:t>14</a:t>
            </a:r>
            <a:r>
              <a:rPr lang="en-US" sz="1050" dirty="0">
                <a:solidFill>
                  <a:srgbClr val="2F4884"/>
                </a:solidFill>
              </a:rPr>
              <a:t>, 141–153 (2014). https://</a:t>
            </a:r>
            <a:r>
              <a:rPr lang="en-US" sz="1050" dirty="0" err="1">
                <a:solidFill>
                  <a:srgbClr val="2F4884"/>
                </a:solidFill>
              </a:rPr>
              <a:t>doi.org</a:t>
            </a:r>
            <a:r>
              <a:rPr lang="en-US" sz="1050" dirty="0">
                <a:solidFill>
                  <a:srgbClr val="2F4884"/>
                </a:solidFill>
              </a:rPr>
              <a:t>/10.1038/nri3608</a:t>
            </a:r>
          </a:p>
        </p:txBody>
      </p:sp>
      <p:pic>
        <p:nvPicPr>
          <p:cNvPr id="5" name="Picture 4" descr="A screenshot of a website&#10;&#10;AI-generated content may be incorrect.">
            <a:extLst>
              <a:ext uri="{FF2B5EF4-FFF2-40B4-BE49-F238E27FC236}">
                <a16:creationId xmlns:a16="http://schemas.microsoft.com/office/drawing/2014/main" id="{8DA3F178-0258-49E4-2A2E-208B6D426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00" y="1678802"/>
            <a:ext cx="4114800" cy="1213496"/>
          </a:xfrm>
          <a:prstGeom prst="rect">
            <a:avLst/>
          </a:prstGeom>
        </p:spPr>
      </p:pic>
      <p:pic>
        <p:nvPicPr>
          <p:cNvPr id="7" name="Picture 6">
            <a:extLst>
              <a:ext uri="{FF2B5EF4-FFF2-40B4-BE49-F238E27FC236}">
                <a16:creationId xmlns:a16="http://schemas.microsoft.com/office/drawing/2014/main" id="{EB406D46-EBC4-0B87-011F-AC9D2AE0D5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400" y="3262079"/>
            <a:ext cx="3562349" cy="1219688"/>
          </a:xfrm>
          <a:prstGeom prst="rect">
            <a:avLst/>
          </a:prstGeom>
        </p:spPr>
      </p:pic>
      <p:sp>
        <p:nvSpPr>
          <p:cNvPr id="8" name="TextBox 7">
            <a:extLst>
              <a:ext uri="{FF2B5EF4-FFF2-40B4-BE49-F238E27FC236}">
                <a16:creationId xmlns:a16="http://schemas.microsoft.com/office/drawing/2014/main" id="{5A1B8C67-1123-F734-F898-78D00C6674F8}"/>
              </a:ext>
            </a:extLst>
          </p:cNvPr>
          <p:cNvSpPr txBox="1"/>
          <p:nvPr/>
        </p:nvSpPr>
        <p:spPr>
          <a:xfrm>
            <a:off x="4975304" y="2100884"/>
            <a:ext cx="1527883" cy="369332"/>
          </a:xfrm>
          <a:prstGeom prst="rect">
            <a:avLst/>
          </a:prstGeom>
          <a:noFill/>
        </p:spPr>
        <p:txBody>
          <a:bodyPr wrap="square" rtlCol="0">
            <a:spAutoFit/>
          </a:bodyPr>
          <a:lstStyle/>
          <a:p>
            <a:r>
              <a:rPr lang="en-US" b="1" dirty="0">
                <a:solidFill>
                  <a:srgbClr val="2F4884"/>
                </a:solidFill>
              </a:rPr>
              <a:t>MERFISH data</a:t>
            </a:r>
          </a:p>
        </p:txBody>
      </p:sp>
      <p:sp>
        <p:nvSpPr>
          <p:cNvPr id="9" name="TextBox 8">
            <a:extLst>
              <a:ext uri="{FF2B5EF4-FFF2-40B4-BE49-F238E27FC236}">
                <a16:creationId xmlns:a16="http://schemas.microsoft.com/office/drawing/2014/main" id="{30790B9F-3138-D054-C18B-C5C39D918F7E}"/>
              </a:ext>
            </a:extLst>
          </p:cNvPr>
          <p:cNvSpPr txBox="1"/>
          <p:nvPr/>
        </p:nvSpPr>
        <p:spPr>
          <a:xfrm>
            <a:off x="4837192" y="3687257"/>
            <a:ext cx="1804108" cy="369332"/>
          </a:xfrm>
          <a:prstGeom prst="rect">
            <a:avLst/>
          </a:prstGeom>
          <a:noFill/>
        </p:spPr>
        <p:txBody>
          <a:bodyPr wrap="square" rtlCol="0">
            <a:spAutoFit/>
          </a:bodyPr>
          <a:lstStyle/>
          <a:p>
            <a:r>
              <a:rPr lang="en-US" b="1" dirty="0" err="1">
                <a:solidFill>
                  <a:srgbClr val="2F4884"/>
                </a:solidFill>
              </a:rPr>
              <a:t>scRNA</a:t>
            </a:r>
            <a:r>
              <a:rPr lang="en-US" b="1" dirty="0">
                <a:solidFill>
                  <a:srgbClr val="2F4884"/>
                </a:solidFill>
              </a:rPr>
              <a:t>-seq data</a:t>
            </a:r>
          </a:p>
        </p:txBody>
      </p:sp>
      <p:sp>
        <p:nvSpPr>
          <p:cNvPr id="3" name="Rectangle 2">
            <a:extLst>
              <a:ext uri="{FF2B5EF4-FFF2-40B4-BE49-F238E27FC236}">
                <a16:creationId xmlns:a16="http://schemas.microsoft.com/office/drawing/2014/main" id="{D6C1ED7B-C574-4170-0884-61A8CF8B26BB}"/>
              </a:ext>
            </a:extLst>
          </p:cNvPr>
          <p:cNvSpPr/>
          <p:nvPr/>
        </p:nvSpPr>
        <p:spPr>
          <a:xfrm>
            <a:off x="7474226" y="4481767"/>
            <a:ext cx="1331844" cy="105432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724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C2479-E2A9-9733-BF5A-12DFE3AC01A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A0CDE3-561D-E0D4-158E-98F16EC3E45F}"/>
              </a:ext>
            </a:extLst>
          </p:cNvPr>
          <p:cNvSpPr>
            <a:spLocks noGrp="1"/>
          </p:cNvSpPr>
          <p:nvPr>
            <p:ph type="sldNum" sz="quarter" idx="4"/>
          </p:nvPr>
        </p:nvSpPr>
        <p:spPr/>
        <p:txBody>
          <a:bodyPr/>
          <a:lstStyle/>
          <a:p>
            <a:fld id="{48BC2822-A58B-453C-8B00-8B5FB70B15C0}" type="slidenum">
              <a:rPr lang="de-DE" smtClean="0"/>
              <a:pPr/>
              <a:t>13</a:t>
            </a:fld>
            <a:endParaRPr lang="de-DE" dirty="0"/>
          </a:p>
        </p:txBody>
      </p:sp>
      <p:pic>
        <p:nvPicPr>
          <p:cNvPr id="7" name="Picture 6" descr="A diagram of a single-cell data&#10;&#10;Description automatically generated">
            <a:extLst>
              <a:ext uri="{FF2B5EF4-FFF2-40B4-BE49-F238E27FC236}">
                <a16:creationId xmlns:a16="http://schemas.microsoft.com/office/drawing/2014/main" id="{28FF67EF-0CBE-1966-AFB0-50ED3AC8081B}"/>
              </a:ext>
            </a:extLst>
          </p:cNvPr>
          <p:cNvPicPr>
            <a:picLocks noChangeAspect="1"/>
          </p:cNvPicPr>
          <p:nvPr/>
        </p:nvPicPr>
        <p:blipFill>
          <a:blip r:embed="rId2">
            <a:extLst>
              <a:ext uri="{28A0092B-C50C-407E-A947-70E740481C1C}">
                <a14:useLocalDpi xmlns:a14="http://schemas.microsoft.com/office/drawing/2010/main" val="0"/>
              </a:ext>
            </a:extLst>
          </a:blip>
          <a:srcRect l="4549" t="10685"/>
          <a:stretch/>
        </p:blipFill>
        <p:spPr>
          <a:xfrm>
            <a:off x="184900" y="1332180"/>
            <a:ext cx="4309007" cy="980350"/>
          </a:xfrm>
          <a:prstGeom prst="rect">
            <a:avLst/>
          </a:prstGeom>
        </p:spPr>
      </p:pic>
      <p:sp>
        <p:nvSpPr>
          <p:cNvPr id="10" name="Rectangle 9">
            <a:extLst>
              <a:ext uri="{FF2B5EF4-FFF2-40B4-BE49-F238E27FC236}">
                <a16:creationId xmlns:a16="http://schemas.microsoft.com/office/drawing/2014/main" id="{C82D9E74-886A-5D20-B9F8-C162B6D8138B}"/>
              </a:ext>
            </a:extLst>
          </p:cNvPr>
          <p:cNvSpPr/>
          <p:nvPr/>
        </p:nvSpPr>
        <p:spPr>
          <a:xfrm>
            <a:off x="1245963" y="136525"/>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Annotation module</a:t>
            </a:r>
          </a:p>
        </p:txBody>
      </p:sp>
      <p:sp>
        <p:nvSpPr>
          <p:cNvPr id="11" name="Rectangle 10">
            <a:extLst>
              <a:ext uri="{FF2B5EF4-FFF2-40B4-BE49-F238E27FC236}">
                <a16:creationId xmlns:a16="http://schemas.microsoft.com/office/drawing/2014/main" id="{2A7F9D7E-1D73-643D-1B2C-2EEACFD43738}"/>
              </a:ext>
            </a:extLst>
          </p:cNvPr>
          <p:cNvSpPr/>
          <p:nvPr/>
        </p:nvSpPr>
        <p:spPr>
          <a:xfrm>
            <a:off x="5002559" y="136525"/>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Interaction module</a:t>
            </a:r>
          </a:p>
        </p:txBody>
      </p:sp>
      <p:sp>
        <p:nvSpPr>
          <p:cNvPr id="12" name="Rectangle 11">
            <a:extLst>
              <a:ext uri="{FF2B5EF4-FFF2-40B4-BE49-F238E27FC236}">
                <a16:creationId xmlns:a16="http://schemas.microsoft.com/office/drawing/2014/main" id="{6F240BEC-42D2-097E-EE95-92E264CD4090}"/>
              </a:ext>
            </a:extLst>
          </p:cNvPr>
          <p:cNvSpPr/>
          <p:nvPr/>
        </p:nvSpPr>
        <p:spPr>
          <a:xfrm>
            <a:off x="8759155" y="136525"/>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Covariation module</a:t>
            </a:r>
          </a:p>
        </p:txBody>
      </p:sp>
      <p:pic>
        <p:nvPicPr>
          <p:cNvPr id="13" name="Picture 12" descr="A diagram of a graph&#10;&#10;Description automatically generated with medium confidence">
            <a:extLst>
              <a:ext uri="{FF2B5EF4-FFF2-40B4-BE49-F238E27FC236}">
                <a16:creationId xmlns:a16="http://schemas.microsoft.com/office/drawing/2014/main" id="{03C74364-4AD0-00EE-A4A4-455F3715F8A8}"/>
              </a:ext>
            </a:extLst>
          </p:cNvPr>
          <p:cNvPicPr>
            <a:picLocks noChangeAspect="1"/>
          </p:cNvPicPr>
          <p:nvPr/>
        </p:nvPicPr>
        <p:blipFill>
          <a:blip r:embed="rId3">
            <a:extLst>
              <a:ext uri="{28A0092B-C50C-407E-A947-70E740481C1C}">
                <a14:useLocalDpi xmlns:a14="http://schemas.microsoft.com/office/drawing/2010/main" val="0"/>
              </a:ext>
            </a:extLst>
          </a:blip>
          <a:srcRect l="5474" t="4131" r="59310" b="3081"/>
          <a:stretch/>
        </p:blipFill>
        <p:spPr>
          <a:xfrm>
            <a:off x="4717925" y="888791"/>
            <a:ext cx="2756149" cy="1915796"/>
          </a:xfrm>
          <a:prstGeom prst="rect">
            <a:avLst/>
          </a:prstGeom>
        </p:spPr>
      </p:pic>
      <p:sp>
        <p:nvSpPr>
          <p:cNvPr id="9" name="Rectangle 8">
            <a:extLst>
              <a:ext uri="{FF2B5EF4-FFF2-40B4-BE49-F238E27FC236}">
                <a16:creationId xmlns:a16="http://schemas.microsoft.com/office/drawing/2014/main" id="{1CE374DB-9805-58A2-26BB-E4E5184A9FDD}"/>
              </a:ext>
            </a:extLst>
          </p:cNvPr>
          <p:cNvSpPr/>
          <p:nvPr/>
        </p:nvSpPr>
        <p:spPr>
          <a:xfrm>
            <a:off x="7799294" y="3907468"/>
            <a:ext cx="1559859" cy="4357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Fig. 1">
            <a:extLst>
              <a:ext uri="{FF2B5EF4-FFF2-40B4-BE49-F238E27FC236}">
                <a16:creationId xmlns:a16="http://schemas.microsoft.com/office/drawing/2014/main" id="{05140E01-B96A-F2C0-E4CC-104AD53009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84" t="75425" r="38438" b="-251"/>
          <a:stretch>
            <a:fillRect/>
          </a:stretch>
        </p:blipFill>
        <p:spPr bwMode="auto">
          <a:xfrm>
            <a:off x="8885929" y="891946"/>
            <a:ext cx="1925637" cy="19708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ED7F86-07DF-E4A5-4A4D-6D73B8834625}"/>
              </a:ext>
            </a:extLst>
          </p:cNvPr>
          <p:cNvSpPr txBox="1"/>
          <p:nvPr/>
        </p:nvSpPr>
        <p:spPr>
          <a:xfrm>
            <a:off x="487259" y="3995253"/>
            <a:ext cx="11217480" cy="2031325"/>
          </a:xfrm>
          <a:prstGeom prst="rect">
            <a:avLst/>
          </a:prstGeom>
          <a:noFill/>
          <a:ln w="38100">
            <a:solidFill>
              <a:srgbClr val="2F4884"/>
            </a:solidFill>
          </a:ln>
        </p:spPr>
        <p:txBody>
          <a:bodyPr wrap="square" rtlCol="0">
            <a:spAutoFit/>
          </a:bodyPr>
          <a:lstStyle/>
          <a:p>
            <a:pPr marL="285750" indent="-285750">
              <a:buFont typeface="Arial" panose="020B0604020202020204" pitchFamily="34" charset="0"/>
              <a:buChar char="•"/>
            </a:pPr>
            <a:r>
              <a:rPr lang="en-US" b="1" dirty="0">
                <a:solidFill>
                  <a:srgbClr val="006C67"/>
                </a:solidFill>
              </a:rPr>
              <a:t>Integrate genome-wide </a:t>
            </a:r>
            <a:r>
              <a:rPr lang="en-US" b="1" dirty="0" err="1">
                <a:solidFill>
                  <a:srgbClr val="006C67"/>
                </a:solidFill>
              </a:rPr>
              <a:t>scRNA</a:t>
            </a:r>
            <a:r>
              <a:rPr lang="en-US" b="1" dirty="0">
                <a:solidFill>
                  <a:srgbClr val="006C67"/>
                </a:solidFill>
              </a:rPr>
              <a:t>-seq with targeted spatial data</a:t>
            </a:r>
          </a:p>
          <a:p>
            <a:pPr marL="285750" indent="-285750">
              <a:buFont typeface="Arial" panose="020B0604020202020204" pitchFamily="34" charset="0"/>
              <a:buChar char="•"/>
            </a:pPr>
            <a:endParaRPr lang="en-US" b="1" dirty="0">
              <a:solidFill>
                <a:srgbClr val="006C67"/>
              </a:solidFill>
            </a:endParaRPr>
          </a:p>
          <a:p>
            <a:pPr marL="285750" indent="-285750">
              <a:buFont typeface="Arial" panose="020B0604020202020204" pitchFamily="34" charset="0"/>
              <a:buChar char="•"/>
            </a:pPr>
            <a:r>
              <a:rPr lang="en-US" b="1" dirty="0">
                <a:solidFill>
                  <a:srgbClr val="006C67"/>
                </a:solidFill>
              </a:rPr>
              <a:t>Use interpretable gene programs for downstream analysis</a:t>
            </a:r>
          </a:p>
          <a:p>
            <a:pPr marL="285750" indent="-285750">
              <a:buFont typeface="Arial" panose="020B0604020202020204" pitchFamily="34" charset="0"/>
              <a:buChar char="•"/>
            </a:pPr>
            <a:endParaRPr lang="en-US" b="1" dirty="0">
              <a:solidFill>
                <a:srgbClr val="006C67"/>
              </a:solidFill>
            </a:endParaRPr>
          </a:p>
          <a:p>
            <a:pPr marL="285750" indent="-285750">
              <a:buFont typeface="Arial" panose="020B0604020202020204" pitchFamily="34" charset="0"/>
              <a:buChar char="•"/>
            </a:pPr>
            <a:r>
              <a:rPr lang="en-US" b="1" dirty="0">
                <a:solidFill>
                  <a:srgbClr val="006C67"/>
                </a:solidFill>
              </a:rPr>
              <a:t>Uncover how gene programs in one cell type covary with those in neighboring cell types</a:t>
            </a:r>
          </a:p>
          <a:p>
            <a:endParaRPr lang="en-US" b="1" dirty="0">
              <a:solidFill>
                <a:srgbClr val="006C67"/>
              </a:solidFill>
            </a:endParaRPr>
          </a:p>
          <a:p>
            <a:pPr marL="285750" indent="-285750">
              <a:buFont typeface="Arial" panose="020B0604020202020204" pitchFamily="34" charset="0"/>
              <a:buChar char="•"/>
            </a:pPr>
            <a:r>
              <a:rPr lang="en-US" b="1" dirty="0">
                <a:solidFill>
                  <a:srgbClr val="006C67"/>
                </a:solidFill>
              </a:rPr>
              <a:t>Discover niche interactions unbiasedly to investigate functionally relevant interactions and feedback mechanisms</a:t>
            </a:r>
          </a:p>
        </p:txBody>
      </p:sp>
      <p:sp>
        <p:nvSpPr>
          <p:cNvPr id="2" name="Date Placeholder 4">
            <a:extLst>
              <a:ext uri="{FF2B5EF4-FFF2-40B4-BE49-F238E27FC236}">
                <a16:creationId xmlns:a16="http://schemas.microsoft.com/office/drawing/2014/main" id="{F849DCAE-200B-5657-6728-B639C7123CF7}"/>
              </a:ext>
            </a:extLst>
          </p:cNvPr>
          <p:cNvSpPr>
            <a:spLocks noGrp="1"/>
          </p:cNvSpPr>
          <p:nvPr>
            <p:ph type="dt" sz="half" idx="2"/>
          </p:nvPr>
        </p:nvSpPr>
        <p:spPr>
          <a:xfrm>
            <a:off x="428400" y="6356350"/>
            <a:ext cx="2743200" cy="365125"/>
          </a:xfrm>
        </p:spPr>
        <p:txBody>
          <a:bodyPr/>
          <a:lstStyle/>
          <a:p>
            <a:r>
              <a:rPr lang="de-DE" dirty="0"/>
              <a:t>13.11.2025</a:t>
            </a:r>
          </a:p>
        </p:txBody>
      </p:sp>
      <p:sp>
        <p:nvSpPr>
          <p:cNvPr id="3" name="Footer Placeholder 5">
            <a:extLst>
              <a:ext uri="{FF2B5EF4-FFF2-40B4-BE49-F238E27FC236}">
                <a16:creationId xmlns:a16="http://schemas.microsoft.com/office/drawing/2014/main" id="{3978FE10-56DA-6939-0569-82D6F978E2A2}"/>
              </a:ext>
            </a:extLst>
          </p:cNvPr>
          <p:cNvSpPr>
            <a:spLocks noGrp="1"/>
          </p:cNvSpPr>
          <p:nvPr>
            <p:ph type="ftr" sz="quarter" idx="3"/>
          </p:nvPr>
        </p:nvSpPr>
        <p:spPr>
          <a:xfrm>
            <a:off x="4038600" y="6356350"/>
            <a:ext cx="4114800" cy="365125"/>
          </a:xfrm>
        </p:spPr>
        <p:txBody>
          <a:bodyPr/>
          <a:lstStyle/>
          <a:p>
            <a:r>
              <a:rPr lang="de-DE" dirty="0"/>
              <a:t>MOPITAS 2025 - Christian Eger &amp; Helene Hemmer</a:t>
            </a:r>
          </a:p>
        </p:txBody>
      </p:sp>
    </p:spTree>
    <p:extLst>
      <p:ext uri="{BB962C8B-B14F-4D97-AF65-F5344CB8AC3E}">
        <p14:creationId xmlns:p14="http://schemas.microsoft.com/office/powerpoint/2010/main" val="1594925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D28807-B91C-617F-0063-CE70B3B618EA}"/>
              </a:ext>
            </a:extLst>
          </p:cNvPr>
          <p:cNvSpPr>
            <a:spLocks noGrp="1"/>
          </p:cNvSpPr>
          <p:nvPr>
            <p:ph type="title"/>
          </p:nvPr>
        </p:nvSpPr>
        <p:spPr/>
        <p:txBody>
          <a:bodyPr/>
          <a:lstStyle/>
          <a:p>
            <a:r>
              <a:rPr lang="de-DE" dirty="0" err="1"/>
              <a:t>Feel</a:t>
            </a:r>
            <a:r>
              <a:rPr lang="de-DE" dirty="0"/>
              <a:t> </a:t>
            </a:r>
            <a:r>
              <a:rPr lang="de-DE" dirty="0" err="1"/>
              <a:t>free</a:t>
            </a:r>
            <a:r>
              <a:rPr lang="de-DE" dirty="0"/>
              <a:t> </a:t>
            </a:r>
            <a:r>
              <a:rPr lang="de-DE" dirty="0" err="1"/>
              <a:t>to</a:t>
            </a:r>
            <a:r>
              <a:rPr lang="de-DE" dirty="0"/>
              <a:t> </a:t>
            </a:r>
            <a:r>
              <a:rPr lang="de-DE" dirty="0" err="1"/>
              <a:t>contact</a:t>
            </a:r>
            <a:r>
              <a:rPr lang="de-DE" dirty="0"/>
              <a:t> </a:t>
            </a:r>
            <a:r>
              <a:rPr lang="de-DE" dirty="0" err="1"/>
              <a:t>us</a:t>
            </a:r>
            <a:r>
              <a:rPr lang="de-DE" dirty="0"/>
              <a:t>!</a:t>
            </a:r>
          </a:p>
        </p:txBody>
      </p:sp>
      <p:sp>
        <p:nvSpPr>
          <p:cNvPr id="8" name="Textfeld 7">
            <a:extLst>
              <a:ext uri="{FF2B5EF4-FFF2-40B4-BE49-F238E27FC236}">
                <a16:creationId xmlns:a16="http://schemas.microsoft.com/office/drawing/2014/main" id="{AD7874B2-EF6D-A267-708C-B0B7B6D1C735}"/>
              </a:ext>
            </a:extLst>
          </p:cNvPr>
          <p:cNvSpPr txBox="1"/>
          <p:nvPr/>
        </p:nvSpPr>
        <p:spPr>
          <a:xfrm>
            <a:off x="428399" y="1785795"/>
            <a:ext cx="3761387" cy="4031873"/>
          </a:xfrm>
          <a:prstGeom prst="rect">
            <a:avLst/>
          </a:prstGeom>
          <a:noFill/>
        </p:spPr>
        <p:txBody>
          <a:bodyPr wrap="square" rtlCol="0">
            <a:spAutoFit/>
          </a:bodyPr>
          <a:lstStyle/>
          <a:p>
            <a:r>
              <a:rPr lang="de-DE" sz="1600" b="1" dirty="0"/>
              <a:t>Dominic Grün</a:t>
            </a:r>
          </a:p>
          <a:p>
            <a:endParaRPr lang="de-DE" sz="1600" b="1" dirty="0"/>
          </a:p>
          <a:p>
            <a:endParaRPr lang="de-DE" sz="1600" dirty="0"/>
          </a:p>
          <a:p>
            <a:endParaRPr lang="de-DE" sz="1600" dirty="0"/>
          </a:p>
          <a:p>
            <a:r>
              <a:rPr lang="de-DE" sz="1600" dirty="0"/>
              <a:t>Malgorzata </a:t>
            </a:r>
            <a:r>
              <a:rPr lang="de-DE" sz="1600" dirty="0" err="1"/>
              <a:t>Gosia</a:t>
            </a:r>
            <a:r>
              <a:rPr lang="de-DE" sz="1600" dirty="0"/>
              <a:t> Golda</a:t>
            </a:r>
          </a:p>
          <a:p>
            <a:r>
              <a:rPr lang="de-DE" sz="1600" dirty="0"/>
              <a:t>Reyna Edith Rosales Alvarez</a:t>
            </a:r>
          </a:p>
          <a:p>
            <a:r>
              <a:rPr lang="de-DE" sz="1600" dirty="0"/>
              <a:t>Wing Lam Cheung</a:t>
            </a:r>
            <a:endParaRPr lang="de-DE" sz="1600" b="1" dirty="0"/>
          </a:p>
          <a:p>
            <a:r>
              <a:rPr lang="de-DE" sz="1600" dirty="0"/>
              <a:t>Andy </a:t>
            </a:r>
            <a:r>
              <a:rPr lang="de-DE" sz="1600" dirty="0" err="1"/>
              <a:t>Shing</a:t>
            </a:r>
            <a:r>
              <a:rPr lang="de-DE" sz="1600" dirty="0"/>
              <a:t> Fung Chan</a:t>
            </a:r>
          </a:p>
          <a:p>
            <a:r>
              <a:rPr lang="de-DE" sz="1600" dirty="0"/>
              <a:t>Stefan Thomann</a:t>
            </a:r>
          </a:p>
          <a:p>
            <a:r>
              <a:rPr lang="de-DE" sz="1600" dirty="0"/>
              <a:t>Judith Schaf</a:t>
            </a:r>
          </a:p>
          <a:p>
            <a:r>
              <a:rPr lang="de-DE" sz="1600" dirty="0" err="1"/>
              <a:t>Prachurjya</a:t>
            </a:r>
            <a:r>
              <a:rPr lang="de-DE" sz="1600" dirty="0"/>
              <a:t> Panda</a:t>
            </a:r>
          </a:p>
          <a:p>
            <a:r>
              <a:rPr lang="de-DE" sz="1600" dirty="0"/>
              <a:t>Lisa Marschhäuser</a:t>
            </a:r>
          </a:p>
          <a:p>
            <a:r>
              <a:rPr lang="de-DE" sz="1600" dirty="0"/>
              <a:t>Alexander Dallmann</a:t>
            </a:r>
          </a:p>
          <a:p>
            <a:r>
              <a:rPr lang="de-DE" sz="1600" dirty="0"/>
              <a:t>Nadine </a:t>
            </a:r>
            <a:r>
              <a:rPr lang="de-DE" sz="1600" dirty="0" err="1"/>
              <a:t>Vornberger</a:t>
            </a:r>
            <a:endParaRPr lang="de-DE" sz="1600" dirty="0"/>
          </a:p>
          <a:p>
            <a:r>
              <a:rPr lang="de-DE" sz="1600" dirty="0" err="1"/>
              <a:t>Sukanya</a:t>
            </a:r>
            <a:r>
              <a:rPr lang="de-DE" sz="1600" dirty="0"/>
              <a:t> </a:t>
            </a:r>
            <a:r>
              <a:rPr lang="de-DE" sz="1600" dirty="0" err="1"/>
              <a:t>Basu</a:t>
            </a:r>
            <a:endParaRPr lang="de-DE" sz="1600" dirty="0"/>
          </a:p>
          <a:p>
            <a:r>
              <a:rPr lang="de-DE" sz="1600" dirty="0"/>
              <a:t>Christian Eger</a:t>
            </a:r>
          </a:p>
        </p:txBody>
      </p:sp>
      <p:pic>
        <p:nvPicPr>
          <p:cNvPr id="12" name="Grafik 11" descr="Ein Bild, das Person, Kleidung, draußen, Himmel enthält.&#10;&#10;Automatisch generierte Beschreibung">
            <a:extLst>
              <a:ext uri="{FF2B5EF4-FFF2-40B4-BE49-F238E27FC236}">
                <a16:creationId xmlns:a16="http://schemas.microsoft.com/office/drawing/2014/main" id="{A01A1FC3-09D8-C69A-9C63-5526BD1797F1}"/>
              </a:ext>
            </a:extLst>
          </p:cNvPr>
          <p:cNvPicPr>
            <a:picLocks noChangeAspect="1"/>
          </p:cNvPicPr>
          <p:nvPr/>
        </p:nvPicPr>
        <p:blipFill rotWithShape="1">
          <a:blip r:embed="rId3">
            <a:extLst>
              <a:ext uri="{28A0092B-C50C-407E-A947-70E740481C1C}">
                <a14:useLocalDpi xmlns:a14="http://schemas.microsoft.com/office/drawing/2010/main" val="0"/>
              </a:ext>
            </a:extLst>
          </a:blip>
          <a:srcRect b="13158"/>
          <a:stretch/>
        </p:blipFill>
        <p:spPr>
          <a:xfrm>
            <a:off x="4360126" y="1839212"/>
            <a:ext cx="5540528" cy="3407569"/>
          </a:xfrm>
          <a:prstGeom prst="rect">
            <a:avLst/>
          </a:prstGeom>
        </p:spPr>
      </p:pic>
      <p:pic>
        <p:nvPicPr>
          <p:cNvPr id="11" name="Picture 2">
            <a:extLst>
              <a:ext uri="{FF2B5EF4-FFF2-40B4-BE49-F238E27FC236}">
                <a16:creationId xmlns:a16="http://schemas.microsoft.com/office/drawing/2014/main" id="{1C6E659E-960A-9BAF-ADD4-25D9F8A94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0026" b="30026"/>
          <a:stretch>
            <a:fillRect/>
          </a:stretch>
        </p:blipFill>
        <p:spPr bwMode="auto">
          <a:xfrm>
            <a:off x="10392000" y="810178"/>
            <a:ext cx="180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C4C24F2-DB08-E107-7B0E-EBE2D73B99A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070995" y="2976254"/>
            <a:ext cx="1039361" cy="1293877"/>
          </a:xfrm>
          <a:prstGeom prst="rect">
            <a:avLst/>
          </a:prstGeom>
        </p:spPr>
      </p:pic>
      <p:sp>
        <p:nvSpPr>
          <p:cNvPr id="4" name="TextBox 3">
            <a:extLst>
              <a:ext uri="{FF2B5EF4-FFF2-40B4-BE49-F238E27FC236}">
                <a16:creationId xmlns:a16="http://schemas.microsoft.com/office/drawing/2014/main" id="{685D60D0-1684-EF09-1E2C-763A036A0B56}"/>
              </a:ext>
            </a:extLst>
          </p:cNvPr>
          <p:cNvSpPr txBox="1"/>
          <p:nvPr/>
        </p:nvSpPr>
        <p:spPr>
          <a:xfrm>
            <a:off x="2346158" y="1785795"/>
            <a:ext cx="1928798" cy="830997"/>
          </a:xfrm>
          <a:prstGeom prst="rect">
            <a:avLst/>
          </a:prstGeom>
          <a:noFill/>
        </p:spPr>
        <p:txBody>
          <a:bodyPr wrap="none" rtlCol="0">
            <a:spAutoFit/>
          </a:bodyPr>
          <a:lstStyle/>
          <a:p>
            <a:r>
              <a:rPr lang="en-US" sz="1600" u="sng" dirty="0"/>
              <a:t>Former lab members</a:t>
            </a:r>
          </a:p>
          <a:p>
            <a:endParaRPr lang="de-DE" sz="1600" b="1" u="sng" dirty="0">
              <a:solidFill>
                <a:srgbClr val="2F4884"/>
              </a:solidFill>
            </a:endParaRPr>
          </a:p>
          <a:p>
            <a:r>
              <a:rPr lang="de-DE" sz="1600" b="1" u="sng" dirty="0" err="1">
                <a:solidFill>
                  <a:srgbClr val="2F4884"/>
                </a:solidFill>
              </a:rPr>
              <a:t>Ankit</a:t>
            </a:r>
            <a:r>
              <a:rPr lang="de-DE" sz="1600" b="1" u="sng" dirty="0">
                <a:solidFill>
                  <a:srgbClr val="2F4884"/>
                </a:solidFill>
              </a:rPr>
              <a:t> Agrawal</a:t>
            </a:r>
            <a:endParaRPr lang="de-DE" sz="1200" b="1" dirty="0">
              <a:solidFill>
                <a:srgbClr val="2F4884"/>
              </a:solidFill>
            </a:endParaRPr>
          </a:p>
        </p:txBody>
      </p:sp>
      <p:sp>
        <p:nvSpPr>
          <p:cNvPr id="5" name="TextBox 4">
            <a:extLst>
              <a:ext uri="{FF2B5EF4-FFF2-40B4-BE49-F238E27FC236}">
                <a16:creationId xmlns:a16="http://schemas.microsoft.com/office/drawing/2014/main" id="{4CD62051-46DB-F32C-28D9-0715E3FA2F27}"/>
              </a:ext>
            </a:extLst>
          </p:cNvPr>
          <p:cNvSpPr txBox="1"/>
          <p:nvPr/>
        </p:nvSpPr>
        <p:spPr>
          <a:xfrm>
            <a:off x="4360126" y="5525280"/>
            <a:ext cx="2393476" cy="584775"/>
          </a:xfrm>
          <a:prstGeom prst="rect">
            <a:avLst/>
          </a:prstGeom>
          <a:noFill/>
        </p:spPr>
        <p:txBody>
          <a:bodyPr wrap="none" rtlCol="0">
            <a:spAutoFit/>
          </a:bodyPr>
          <a:lstStyle/>
          <a:p>
            <a:r>
              <a:rPr lang="en-US" sz="1600" b="1" dirty="0" err="1">
                <a:solidFill>
                  <a:srgbClr val="2F4884"/>
                </a:solidFill>
              </a:rPr>
              <a:t>NiCo</a:t>
            </a:r>
            <a:r>
              <a:rPr lang="en-US" sz="1600" b="1" dirty="0">
                <a:solidFill>
                  <a:srgbClr val="2F4884"/>
                </a:solidFill>
              </a:rPr>
              <a:t> Documentation </a:t>
            </a:r>
            <a:r>
              <a:rPr lang="en-US" sz="1600" b="1" dirty="0">
                <a:solidFill>
                  <a:srgbClr val="2F4884"/>
                </a:solidFill>
                <a:hlinkClick r:id="rId6"/>
              </a:rPr>
              <a:t>here</a:t>
            </a:r>
            <a:endParaRPr lang="en-US" sz="1600" b="1" dirty="0">
              <a:solidFill>
                <a:srgbClr val="2F4884"/>
              </a:solidFill>
            </a:endParaRPr>
          </a:p>
          <a:p>
            <a:r>
              <a:rPr lang="en-US" sz="1600" b="1" dirty="0" err="1">
                <a:solidFill>
                  <a:srgbClr val="2F4884"/>
                </a:solidFill>
              </a:rPr>
              <a:t>NiCo</a:t>
            </a:r>
            <a:r>
              <a:rPr lang="en-US" sz="1600" b="1" dirty="0">
                <a:solidFill>
                  <a:srgbClr val="2F4884"/>
                </a:solidFill>
              </a:rPr>
              <a:t> Publication </a:t>
            </a:r>
            <a:r>
              <a:rPr lang="en-US" sz="1600" b="1" dirty="0">
                <a:solidFill>
                  <a:srgbClr val="2F4884"/>
                </a:solidFill>
                <a:hlinkClick r:id="rId7"/>
              </a:rPr>
              <a:t>here</a:t>
            </a:r>
            <a:endParaRPr lang="en-US" sz="1600" b="1" dirty="0">
              <a:solidFill>
                <a:srgbClr val="2F4884"/>
              </a:solidFill>
            </a:endParaRPr>
          </a:p>
        </p:txBody>
      </p:sp>
    </p:spTree>
    <p:extLst>
      <p:ext uri="{BB962C8B-B14F-4D97-AF65-F5344CB8AC3E}">
        <p14:creationId xmlns:p14="http://schemas.microsoft.com/office/powerpoint/2010/main" val="153757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C7BF5F8-07F5-A979-C32E-E05CDC66BB46}"/>
              </a:ext>
            </a:extLst>
          </p:cNvPr>
          <p:cNvSpPr>
            <a:spLocks noGrp="1"/>
          </p:cNvSpPr>
          <p:nvPr>
            <p:ph type="title"/>
          </p:nvPr>
        </p:nvSpPr>
        <p:spPr/>
        <p:txBody>
          <a:bodyPr/>
          <a:lstStyle/>
          <a:p>
            <a:r>
              <a:rPr lang="en-US" b="0" dirty="0"/>
              <a:t>Analysis of cell-cell interactions in tissues using niche covariation (</a:t>
            </a:r>
            <a:r>
              <a:rPr lang="en-US" b="0" dirty="0" err="1"/>
              <a:t>NiCo</a:t>
            </a:r>
            <a:r>
              <a:rPr lang="en-US" b="0" dirty="0"/>
              <a:t>)</a:t>
            </a:r>
            <a:endParaRPr lang="en-US" dirty="0"/>
          </a:p>
        </p:txBody>
      </p:sp>
      <p:sp>
        <p:nvSpPr>
          <p:cNvPr id="4" name="Slide Number Placeholder 3">
            <a:extLst>
              <a:ext uri="{FF2B5EF4-FFF2-40B4-BE49-F238E27FC236}">
                <a16:creationId xmlns:a16="http://schemas.microsoft.com/office/drawing/2014/main" id="{631357EB-632D-2CEE-9A93-2D7BCE32BF3C}"/>
              </a:ext>
            </a:extLst>
          </p:cNvPr>
          <p:cNvSpPr>
            <a:spLocks noGrp="1"/>
          </p:cNvSpPr>
          <p:nvPr>
            <p:ph type="sldNum" sz="quarter" idx="4"/>
          </p:nvPr>
        </p:nvSpPr>
        <p:spPr/>
        <p:txBody>
          <a:bodyPr/>
          <a:lstStyle/>
          <a:p>
            <a:fld id="{48BC2822-A58B-453C-8B00-8B5FB70B15C0}" type="slidenum">
              <a:rPr lang="de-DE" smtClean="0"/>
              <a:pPr/>
              <a:t>2</a:t>
            </a:fld>
            <a:endParaRPr lang="de-DE" dirty="0"/>
          </a:p>
        </p:txBody>
      </p:sp>
      <p:sp>
        <p:nvSpPr>
          <p:cNvPr id="5" name="Date Placeholder 4">
            <a:extLst>
              <a:ext uri="{FF2B5EF4-FFF2-40B4-BE49-F238E27FC236}">
                <a16:creationId xmlns:a16="http://schemas.microsoft.com/office/drawing/2014/main" id="{E66DBDCC-6834-5CEF-241C-417A05B1461A}"/>
              </a:ext>
            </a:extLst>
          </p:cNvPr>
          <p:cNvSpPr>
            <a:spLocks noGrp="1"/>
          </p:cNvSpPr>
          <p:nvPr>
            <p:ph type="dt" sz="half" idx="2"/>
          </p:nvPr>
        </p:nvSpPr>
        <p:spPr/>
        <p:txBody>
          <a:bodyPr/>
          <a:lstStyle/>
          <a:p>
            <a:r>
              <a:rPr lang="de-DE" dirty="0"/>
              <a:t>13.11.2025</a:t>
            </a:r>
          </a:p>
        </p:txBody>
      </p:sp>
      <p:sp>
        <p:nvSpPr>
          <p:cNvPr id="6" name="Footer Placeholder 5">
            <a:extLst>
              <a:ext uri="{FF2B5EF4-FFF2-40B4-BE49-F238E27FC236}">
                <a16:creationId xmlns:a16="http://schemas.microsoft.com/office/drawing/2014/main" id="{C6336B8F-98AB-059E-B4B3-5D784D9BA50B}"/>
              </a:ext>
            </a:extLst>
          </p:cNvPr>
          <p:cNvSpPr>
            <a:spLocks noGrp="1"/>
          </p:cNvSpPr>
          <p:nvPr>
            <p:ph type="ftr" sz="quarter" idx="3"/>
          </p:nvPr>
        </p:nvSpPr>
        <p:spPr/>
        <p:txBody>
          <a:bodyPr/>
          <a:lstStyle/>
          <a:p>
            <a:r>
              <a:rPr lang="de-DE" dirty="0"/>
              <a:t>MOPITAS 2025 - Christian Eger &amp; Helene Hemmer</a:t>
            </a:r>
          </a:p>
        </p:txBody>
      </p:sp>
      <p:pic>
        <p:nvPicPr>
          <p:cNvPr id="15" name="Picture 14">
            <a:extLst>
              <a:ext uri="{FF2B5EF4-FFF2-40B4-BE49-F238E27FC236}">
                <a16:creationId xmlns:a16="http://schemas.microsoft.com/office/drawing/2014/main" id="{CF789768-4CAE-251B-21B8-1A6560D8776E}"/>
              </a:ext>
            </a:extLst>
          </p:cNvPr>
          <p:cNvPicPr>
            <a:picLocks noChangeAspect="1"/>
          </p:cNvPicPr>
          <p:nvPr/>
        </p:nvPicPr>
        <p:blipFill>
          <a:blip r:embed="rId3"/>
          <a:srcRect l="14125" r="22468"/>
          <a:stretch/>
        </p:blipFill>
        <p:spPr>
          <a:xfrm>
            <a:off x="6096000" y="2670047"/>
            <a:ext cx="3075328" cy="2597359"/>
          </a:xfrm>
          <a:prstGeom prst="rect">
            <a:avLst/>
          </a:prstGeom>
        </p:spPr>
      </p:pic>
      <p:pic>
        <p:nvPicPr>
          <p:cNvPr id="16" name="Picture 15">
            <a:extLst>
              <a:ext uri="{FF2B5EF4-FFF2-40B4-BE49-F238E27FC236}">
                <a16:creationId xmlns:a16="http://schemas.microsoft.com/office/drawing/2014/main" id="{33465372-DDDE-7A0F-1AAA-E6F000058F87}"/>
              </a:ext>
            </a:extLst>
          </p:cNvPr>
          <p:cNvPicPr>
            <a:picLocks noChangeAspect="1"/>
          </p:cNvPicPr>
          <p:nvPr/>
        </p:nvPicPr>
        <p:blipFill>
          <a:blip r:embed="rId4"/>
          <a:srcRect b="18520"/>
          <a:stretch/>
        </p:blipFill>
        <p:spPr>
          <a:xfrm>
            <a:off x="9205887" y="2670047"/>
            <a:ext cx="2739869" cy="2597359"/>
          </a:xfrm>
          <a:prstGeom prst="rect">
            <a:avLst/>
          </a:prstGeom>
        </p:spPr>
      </p:pic>
      <p:cxnSp>
        <p:nvCxnSpPr>
          <p:cNvPr id="17" name="Straight Connector 16">
            <a:extLst>
              <a:ext uri="{FF2B5EF4-FFF2-40B4-BE49-F238E27FC236}">
                <a16:creationId xmlns:a16="http://schemas.microsoft.com/office/drawing/2014/main" id="{ECA647C5-90B9-707E-CF8C-482BBFFD7C3A}"/>
              </a:ext>
            </a:extLst>
          </p:cNvPr>
          <p:cNvCxnSpPr>
            <a:cxnSpLocks/>
          </p:cNvCxnSpPr>
          <p:nvPr/>
        </p:nvCxnSpPr>
        <p:spPr>
          <a:xfrm flipV="1">
            <a:off x="8771498" y="2670047"/>
            <a:ext cx="434389" cy="18161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53F024-5592-F279-79EC-1BE0FEA5DE94}"/>
              </a:ext>
            </a:extLst>
          </p:cNvPr>
          <p:cNvCxnSpPr>
            <a:cxnSpLocks/>
          </p:cNvCxnSpPr>
          <p:nvPr/>
        </p:nvCxnSpPr>
        <p:spPr>
          <a:xfrm>
            <a:off x="8771498" y="4562398"/>
            <a:ext cx="434389" cy="7050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CD68B1E-44CB-5A1A-BBA6-15CF4EA0EAEE}"/>
              </a:ext>
            </a:extLst>
          </p:cNvPr>
          <p:cNvSpPr txBox="1"/>
          <p:nvPr/>
        </p:nvSpPr>
        <p:spPr>
          <a:xfrm>
            <a:off x="9827869" y="5267406"/>
            <a:ext cx="2117887" cy="246221"/>
          </a:xfrm>
          <a:prstGeom prst="rect">
            <a:avLst/>
          </a:prstGeom>
          <a:noFill/>
        </p:spPr>
        <p:txBody>
          <a:bodyPr wrap="none" rtlCol="0">
            <a:spAutoFit/>
          </a:bodyPr>
          <a:lstStyle/>
          <a:p>
            <a:r>
              <a:rPr lang="en-US" sz="1000" b="1" dirty="0">
                <a:solidFill>
                  <a:srgbClr val="2F4884"/>
                </a:solidFill>
              </a:rPr>
              <a:t>Data from Dr. Andy Shing Fung Chan</a:t>
            </a:r>
          </a:p>
        </p:txBody>
      </p:sp>
      <p:sp>
        <p:nvSpPr>
          <p:cNvPr id="3" name="Rectangle 2">
            <a:extLst>
              <a:ext uri="{FF2B5EF4-FFF2-40B4-BE49-F238E27FC236}">
                <a16:creationId xmlns:a16="http://schemas.microsoft.com/office/drawing/2014/main" id="{34E85C3D-EEFF-087A-9752-21F57253C54D}"/>
              </a:ext>
            </a:extLst>
          </p:cNvPr>
          <p:cNvSpPr/>
          <p:nvPr/>
        </p:nvSpPr>
        <p:spPr>
          <a:xfrm>
            <a:off x="428400" y="5123048"/>
            <a:ext cx="5235800" cy="976068"/>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Analyze cell-cell interactions and downstream pathways in the spatial data</a:t>
            </a:r>
          </a:p>
        </p:txBody>
      </p:sp>
      <p:sp>
        <p:nvSpPr>
          <p:cNvPr id="7" name="Rectangle 6">
            <a:extLst>
              <a:ext uri="{FF2B5EF4-FFF2-40B4-BE49-F238E27FC236}">
                <a16:creationId xmlns:a16="http://schemas.microsoft.com/office/drawing/2014/main" id="{D8605C17-4328-2088-274F-2C9B3A397D5C}"/>
              </a:ext>
            </a:extLst>
          </p:cNvPr>
          <p:cNvSpPr/>
          <p:nvPr/>
        </p:nvSpPr>
        <p:spPr>
          <a:xfrm>
            <a:off x="428400" y="2928156"/>
            <a:ext cx="5235800" cy="976068"/>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Investigate co-localized cell types in the spatial niche</a:t>
            </a:r>
          </a:p>
        </p:txBody>
      </p:sp>
      <p:sp>
        <p:nvSpPr>
          <p:cNvPr id="10" name="Rectangle 9">
            <a:extLst>
              <a:ext uri="{FF2B5EF4-FFF2-40B4-BE49-F238E27FC236}">
                <a16:creationId xmlns:a16="http://schemas.microsoft.com/office/drawing/2014/main" id="{D5CF2FA6-B4E6-0B3C-7036-83E3928127FB}"/>
              </a:ext>
            </a:extLst>
          </p:cNvPr>
          <p:cNvSpPr/>
          <p:nvPr/>
        </p:nvSpPr>
        <p:spPr>
          <a:xfrm>
            <a:off x="428400" y="4034104"/>
            <a:ext cx="5235800" cy="976068"/>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Correlate gene programs in </a:t>
            </a:r>
            <a:r>
              <a:rPr lang="en-US" b="1" dirty="0" err="1"/>
              <a:t>scRNA</a:t>
            </a:r>
            <a:r>
              <a:rPr lang="en-US" b="1" dirty="0"/>
              <a:t>-seq data with gene expression in spatial modality</a:t>
            </a:r>
          </a:p>
        </p:txBody>
      </p:sp>
      <p:sp>
        <p:nvSpPr>
          <p:cNvPr id="11" name="Rectangle 10">
            <a:extLst>
              <a:ext uri="{FF2B5EF4-FFF2-40B4-BE49-F238E27FC236}">
                <a16:creationId xmlns:a16="http://schemas.microsoft.com/office/drawing/2014/main" id="{EE53829E-0B93-00CD-5726-902046A4CB6F}"/>
              </a:ext>
            </a:extLst>
          </p:cNvPr>
          <p:cNvSpPr/>
          <p:nvPr/>
        </p:nvSpPr>
        <p:spPr>
          <a:xfrm>
            <a:off x="428400" y="1839212"/>
            <a:ext cx="5235800" cy="976068"/>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Enable cell type label transfer from </a:t>
            </a:r>
            <a:r>
              <a:rPr lang="en-US" b="1" dirty="0" err="1"/>
              <a:t>scRNA</a:t>
            </a:r>
            <a:r>
              <a:rPr lang="en-US" b="1" dirty="0"/>
              <a:t>-seq data to corresponding spatial transcriptomics data</a:t>
            </a:r>
          </a:p>
        </p:txBody>
      </p:sp>
    </p:spTree>
    <p:extLst>
      <p:ext uri="{BB962C8B-B14F-4D97-AF65-F5344CB8AC3E}">
        <p14:creationId xmlns:p14="http://schemas.microsoft.com/office/powerpoint/2010/main" val="588122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60CEF-C746-EF98-B966-F5CB6D966BF1}"/>
            </a:ext>
          </a:extLst>
        </p:cNvPr>
        <p:cNvGrpSpPr/>
        <p:nvPr/>
      </p:nvGrpSpPr>
      <p:grpSpPr>
        <a:xfrm>
          <a:off x="0" y="0"/>
          <a:ext cx="0" cy="0"/>
          <a:chOff x="0" y="0"/>
          <a:chExt cx="0" cy="0"/>
        </a:xfrm>
      </p:grpSpPr>
      <p:pic>
        <p:nvPicPr>
          <p:cNvPr id="19" name="Picture 2" descr="Fig. 1">
            <a:extLst>
              <a:ext uri="{FF2B5EF4-FFF2-40B4-BE49-F238E27FC236}">
                <a16:creationId xmlns:a16="http://schemas.microsoft.com/office/drawing/2014/main" id="{790377BF-F3EB-24C0-2736-B08A4E683E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84" t="75425" r="23981" b="-251"/>
          <a:stretch/>
        </p:blipFill>
        <p:spPr bwMode="auto">
          <a:xfrm>
            <a:off x="6434048" y="4422324"/>
            <a:ext cx="2236676" cy="1819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EB3B27-7D7B-E2DE-42F5-0627C6CA8C19}"/>
              </a:ext>
            </a:extLst>
          </p:cNvPr>
          <p:cNvSpPr>
            <a:spLocks noGrp="1"/>
          </p:cNvSpPr>
          <p:nvPr>
            <p:ph type="title"/>
          </p:nvPr>
        </p:nvSpPr>
        <p:spPr>
          <a:xfrm>
            <a:off x="130327" y="99057"/>
            <a:ext cx="7057551" cy="901642"/>
          </a:xfrm>
        </p:spPr>
        <p:txBody>
          <a:bodyPr/>
          <a:lstStyle/>
          <a:p>
            <a:r>
              <a:rPr lang="en-US" dirty="0"/>
              <a:t>Niche covariation analysis with </a:t>
            </a:r>
            <a:r>
              <a:rPr lang="en-US" dirty="0" err="1"/>
              <a:t>NiCo</a:t>
            </a:r>
            <a:endParaRPr lang="en-US" dirty="0"/>
          </a:p>
        </p:txBody>
      </p:sp>
      <p:sp>
        <p:nvSpPr>
          <p:cNvPr id="4" name="Slide Number Placeholder 3">
            <a:extLst>
              <a:ext uri="{FF2B5EF4-FFF2-40B4-BE49-F238E27FC236}">
                <a16:creationId xmlns:a16="http://schemas.microsoft.com/office/drawing/2014/main" id="{E54DACCA-AF4E-EF76-7C31-B23A54C1EC02}"/>
              </a:ext>
            </a:extLst>
          </p:cNvPr>
          <p:cNvSpPr>
            <a:spLocks noGrp="1"/>
          </p:cNvSpPr>
          <p:nvPr>
            <p:ph type="sldNum" sz="quarter" idx="4"/>
          </p:nvPr>
        </p:nvSpPr>
        <p:spPr/>
        <p:txBody>
          <a:bodyPr/>
          <a:lstStyle/>
          <a:p>
            <a:fld id="{48BC2822-A58B-453C-8B00-8B5FB70B15C0}" type="slidenum">
              <a:rPr lang="de-DE" smtClean="0"/>
              <a:pPr/>
              <a:t>3</a:t>
            </a:fld>
            <a:endParaRPr lang="de-DE" dirty="0"/>
          </a:p>
        </p:txBody>
      </p:sp>
      <p:pic>
        <p:nvPicPr>
          <p:cNvPr id="7" name="Picture 6" descr="A diagram of a single-cell data&#10;&#10;Description automatically generated">
            <a:extLst>
              <a:ext uri="{FF2B5EF4-FFF2-40B4-BE49-F238E27FC236}">
                <a16:creationId xmlns:a16="http://schemas.microsoft.com/office/drawing/2014/main" id="{2C10C77A-6240-0C9D-3C5A-1E5A8C553C42}"/>
              </a:ext>
            </a:extLst>
          </p:cNvPr>
          <p:cNvPicPr>
            <a:picLocks noChangeAspect="1"/>
          </p:cNvPicPr>
          <p:nvPr/>
        </p:nvPicPr>
        <p:blipFill>
          <a:blip r:embed="rId4">
            <a:extLst>
              <a:ext uri="{28A0092B-C50C-407E-A947-70E740481C1C}">
                <a14:useLocalDpi xmlns:a14="http://schemas.microsoft.com/office/drawing/2010/main" val="0"/>
              </a:ext>
            </a:extLst>
          </a:blip>
          <a:srcRect l="4549" t="10685"/>
          <a:stretch/>
        </p:blipFill>
        <p:spPr>
          <a:xfrm>
            <a:off x="208652" y="1716174"/>
            <a:ext cx="6237765" cy="1419165"/>
          </a:xfrm>
          <a:prstGeom prst="rect">
            <a:avLst/>
          </a:prstGeom>
        </p:spPr>
      </p:pic>
      <p:sp>
        <p:nvSpPr>
          <p:cNvPr id="10" name="Rectangle 9">
            <a:extLst>
              <a:ext uri="{FF2B5EF4-FFF2-40B4-BE49-F238E27FC236}">
                <a16:creationId xmlns:a16="http://schemas.microsoft.com/office/drawing/2014/main" id="{C4EAD7F5-88A5-D26E-3B5F-A6CB25A67834}"/>
              </a:ext>
            </a:extLst>
          </p:cNvPr>
          <p:cNvSpPr/>
          <p:nvPr/>
        </p:nvSpPr>
        <p:spPr>
          <a:xfrm>
            <a:off x="2234093" y="1070164"/>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Annotation module</a:t>
            </a:r>
          </a:p>
        </p:txBody>
      </p:sp>
      <p:sp>
        <p:nvSpPr>
          <p:cNvPr id="11" name="Rectangle 10">
            <a:extLst>
              <a:ext uri="{FF2B5EF4-FFF2-40B4-BE49-F238E27FC236}">
                <a16:creationId xmlns:a16="http://schemas.microsoft.com/office/drawing/2014/main" id="{89C28F68-052F-7541-7FF0-97023BCF617B}"/>
              </a:ext>
            </a:extLst>
          </p:cNvPr>
          <p:cNvSpPr/>
          <p:nvPr/>
        </p:nvSpPr>
        <p:spPr>
          <a:xfrm>
            <a:off x="7716938" y="539222"/>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Interaction module</a:t>
            </a:r>
          </a:p>
        </p:txBody>
      </p:sp>
      <p:sp>
        <p:nvSpPr>
          <p:cNvPr id="12" name="Rectangle 11">
            <a:extLst>
              <a:ext uri="{FF2B5EF4-FFF2-40B4-BE49-F238E27FC236}">
                <a16:creationId xmlns:a16="http://schemas.microsoft.com/office/drawing/2014/main" id="{E84EC72D-183D-601C-A4CD-8C86A3C82FD7}"/>
              </a:ext>
            </a:extLst>
          </p:cNvPr>
          <p:cNvSpPr/>
          <p:nvPr/>
        </p:nvSpPr>
        <p:spPr>
          <a:xfrm>
            <a:off x="5000996" y="3812255"/>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Covariation module</a:t>
            </a:r>
          </a:p>
        </p:txBody>
      </p:sp>
      <p:pic>
        <p:nvPicPr>
          <p:cNvPr id="13" name="Picture 12" descr="A diagram of a graph&#10;&#10;Description automatically generated with medium confidence">
            <a:extLst>
              <a:ext uri="{FF2B5EF4-FFF2-40B4-BE49-F238E27FC236}">
                <a16:creationId xmlns:a16="http://schemas.microsoft.com/office/drawing/2014/main" id="{264B7EF0-5C21-9915-428C-9C0F0FAF990B}"/>
              </a:ext>
            </a:extLst>
          </p:cNvPr>
          <p:cNvPicPr>
            <a:picLocks noChangeAspect="1"/>
          </p:cNvPicPr>
          <p:nvPr/>
        </p:nvPicPr>
        <p:blipFill>
          <a:blip r:embed="rId5">
            <a:extLst>
              <a:ext uri="{28A0092B-C50C-407E-A947-70E740481C1C}">
                <a14:useLocalDpi xmlns:a14="http://schemas.microsoft.com/office/drawing/2010/main" val="0"/>
              </a:ext>
            </a:extLst>
          </a:blip>
          <a:srcRect l="5474" t="4131" r="59310" b="3081"/>
          <a:stretch/>
        </p:blipFill>
        <p:spPr>
          <a:xfrm>
            <a:off x="7228759" y="1346995"/>
            <a:ext cx="3163241" cy="2198765"/>
          </a:xfrm>
          <a:prstGeom prst="rect">
            <a:avLst/>
          </a:prstGeom>
        </p:spPr>
      </p:pic>
      <p:sp>
        <p:nvSpPr>
          <p:cNvPr id="9" name="Rectangle 8">
            <a:extLst>
              <a:ext uri="{FF2B5EF4-FFF2-40B4-BE49-F238E27FC236}">
                <a16:creationId xmlns:a16="http://schemas.microsoft.com/office/drawing/2014/main" id="{E666E29F-8674-3FCB-304C-1A039FD32EFF}"/>
              </a:ext>
            </a:extLst>
          </p:cNvPr>
          <p:cNvSpPr/>
          <p:nvPr/>
        </p:nvSpPr>
        <p:spPr>
          <a:xfrm>
            <a:off x="7799294" y="3907468"/>
            <a:ext cx="1559859" cy="4357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BBDF72F-6C6D-98F4-33DB-C2FA3A9D3A88}"/>
              </a:ext>
            </a:extLst>
          </p:cNvPr>
          <p:cNvSpPr/>
          <p:nvPr/>
        </p:nvSpPr>
        <p:spPr>
          <a:xfrm>
            <a:off x="7107449" y="338328"/>
            <a:ext cx="3453871" cy="3328416"/>
          </a:xfrm>
          <a:prstGeom prst="rect">
            <a:avLst/>
          </a:prstGeom>
          <a:solidFill>
            <a:schemeClr val="bg1">
              <a:alpha val="666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1F9A1D08-E452-75E5-2F86-A8AB18FF9BF5}"/>
              </a:ext>
            </a:extLst>
          </p:cNvPr>
          <p:cNvPicPr>
            <a:picLocks noChangeAspect="1"/>
          </p:cNvPicPr>
          <p:nvPr/>
        </p:nvPicPr>
        <p:blipFill>
          <a:blip r:embed="rId6"/>
          <a:stretch>
            <a:fillRect/>
          </a:stretch>
        </p:blipFill>
        <p:spPr>
          <a:xfrm>
            <a:off x="1800000" y="4704905"/>
            <a:ext cx="3797300" cy="1536700"/>
          </a:xfrm>
          <a:prstGeom prst="rect">
            <a:avLst/>
          </a:prstGeom>
        </p:spPr>
      </p:pic>
      <p:sp>
        <p:nvSpPr>
          <p:cNvPr id="15" name="Rectangle 14">
            <a:extLst>
              <a:ext uri="{FF2B5EF4-FFF2-40B4-BE49-F238E27FC236}">
                <a16:creationId xmlns:a16="http://schemas.microsoft.com/office/drawing/2014/main" id="{E0DE425D-2C17-36E0-1209-ADCFEFB5A327}"/>
              </a:ext>
            </a:extLst>
          </p:cNvPr>
          <p:cNvSpPr/>
          <p:nvPr/>
        </p:nvSpPr>
        <p:spPr>
          <a:xfrm>
            <a:off x="1333703" y="3660505"/>
            <a:ext cx="10225428" cy="2628473"/>
          </a:xfrm>
          <a:prstGeom prst="rect">
            <a:avLst/>
          </a:prstGeom>
          <a:solidFill>
            <a:schemeClr val="bg1">
              <a:alpha val="666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BDC4EB06-7039-4FC0-C0F4-F593227E2628}"/>
              </a:ext>
            </a:extLst>
          </p:cNvPr>
          <p:cNvSpPr>
            <a:spLocks noGrp="1"/>
          </p:cNvSpPr>
          <p:nvPr>
            <p:ph type="dt" sz="half" idx="2"/>
          </p:nvPr>
        </p:nvSpPr>
        <p:spPr>
          <a:xfrm>
            <a:off x="428400" y="6356350"/>
            <a:ext cx="2743200" cy="365125"/>
          </a:xfrm>
        </p:spPr>
        <p:txBody>
          <a:bodyPr/>
          <a:lstStyle/>
          <a:p>
            <a:r>
              <a:rPr lang="de-DE" dirty="0"/>
              <a:t>13.11.2025</a:t>
            </a:r>
          </a:p>
        </p:txBody>
      </p:sp>
      <p:sp>
        <p:nvSpPr>
          <p:cNvPr id="6" name="Footer Placeholder 5">
            <a:extLst>
              <a:ext uri="{FF2B5EF4-FFF2-40B4-BE49-F238E27FC236}">
                <a16:creationId xmlns:a16="http://schemas.microsoft.com/office/drawing/2014/main" id="{5B91226B-B9B0-07D5-D29F-FC45A0DB2380}"/>
              </a:ext>
            </a:extLst>
          </p:cNvPr>
          <p:cNvSpPr>
            <a:spLocks noGrp="1"/>
          </p:cNvSpPr>
          <p:nvPr>
            <p:ph type="ftr" sz="quarter" idx="3"/>
          </p:nvPr>
        </p:nvSpPr>
        <p:spPr>
          <a:xfrm>
            <a:off x="4038600" y="6356350"/>
            <a:ext cx="4114800" cy="365125"/>
          </a:xfrm>
        </p:spPr>
        <p:txBody>
          <a:bodyPr/>
          <a:lstStyle/>
          <a:p>
            <a:r>
              <a:rPr lang="de-DE" dirty="0"/>
              <a:t>MOPITAS 2025 - Christian Eger &amp; Helene Hemmer</a:t>
            </a:r>
          </a:p>
        </p:txBody>
      </p:sp>
    </p:spTree>
    <p:extLst>
      <p:ext uri="{BB962C8B-B14F-4D97-AF65-F5344CB8AC3E}">
        <p14:creationId xmlns:p14="http://schemas.microsoft.com/office/powerpoint/2010/main" val="376319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5777-C81C-FCE8-5241-81D20A41D3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0FA77-4CEE-9F81-7A42-9D2AB3CE337B}"/>
              </a:ext>
            </a:extLst>
          </p:cNvPr>
          <p:cNvSpPr>
            <a:spLocks noGrp="1"/>
          </p:cNvSpPr>
          <p:nvPr>
            <p:ph type="sldNum" sz="quarter" idx="4"/>
          </p:nvPr>
        </p:nvSpPr>
        <p:spPr/>
        <p:txBody>
          <a:bodyPr/>
          <a:lstStyle/>
          <a:p>
            <a:fld id="{48BC2822-A58B-453C-8B00-8B5FB70B15C0}" type="slidenum">
              <a:rPr lang="de-DE" smtClean="0"/>
              <a:pPr/>
              <a:t>4</a:t>
            </a:fld>
            <a:endParaRPr lang="de-DE" dirty="0"/>
          </a:p>
        </p:txBody>
      </p:sp>
      <p:grpSp>
        <p:nvGrpSpPr>
          <p:cNvPr id="17" name="Group 16">
            <a:extLst>
              <a:ext uri="{FF2B5EF4-FFF2-40B4-BE49-F238E27FC236}">
                <a16:creationId xmlns:a16="http://schemas.microsoft.com/office/drawing/2014/main" id="{C2F96BDB-3302-D134-D975-EBB0BF4B5A18}"/>
              </a:ext>
            </a:extLst>
          </p:cNvPr>
          <p:cNvGrpSpPr/>
          <p:nvPr/>
        </p:nvGrpSpPr>
        <p:grpSpPr>
          <a:xfrm>
            <a:off x="212351" y="979300"/>
            <a:ext cx="1317523" cy="4254789"/>
            <a:chOff x="212351" y="979300"/>
            <a:chExt cx="1317523" cy="4254789"/>
          </a:xfrm>
        </p:grpSpPr>
        <p:sp>
          <p:nvSpPr>
            <p:cNvPr id="11" name="Notched Right Arrow 10">
              <a:extLst>
                <a:ext uri="{FF2B5EF4-FFF2-40B4-BE49-F238E27FC236}">
                  <a16:creationId xmlns:a16="http://schemas.microsoft.com/office/drawing/2014/main" id="{CACBA51F-4585-F81A-1556-40E0644C300E}"/>
                </a:ext>
              </a:extLst>
            </p:cNvPr>
            <p:cNvSpPr/>
            <p:nvPr/>
          </p:nvSpPr>
          <p:spPr>
            <a:xfrm rot="5400000">
              <a:off x="270856" y="1778554"/>
              <a:ext cx="1185610" cy="709682"/>
            </a:xfrm>
            <a:prstGeom prst="notchedRightArrow">
              <a:avLst/>
            </a:prstGeom>
            <a:solidFill>
              <a:srgbClr val="006C67">
                <a:alpha val="50196"/>
              </a:srgbClr>
            </a:solidFill>
            <a:ln>
              <a:solidFill>
                <a:srgbClr val="223F59">
                  <a:alpha val="52157"/>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ECE1491-560E-4E8E-0994-E1AA02C21314}"/>
                </a:ext>
              </a:extLst>
            </p:cNvPr>
            <p:cNvSpPr/>
            <p:nvPr/>
          </p:nvSpPr>
          <p:spPr>
            <a:xfrm>
              <a:off x="212351" y="979300"/>
              <a:ext cx="1317523"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Annotation module</a:t>
              </a:r>
            </a:p>
          </p:txBody>
        </p:sp>
        <p:sp>
          <p:nvSpPr>
            <p:cNvPr id="14" name="Rectangle 13">
              <a:extLst>
                <a:ext uri="{FF2B5EF4-FFF2-40B4-BE49-F238E27FC236}">
                  <a16:creationId xmlns:a16="http://schemas.microsoft.com/office/drawing/2014/main" id="{58AE9531-889A-CC86-0492-E098121B3894}"/>
                </a:ext>
              </a:extLst>
            </p:cNvPr>
            <p:cNvSpPr/>
            <p:nvPr/>
          </p:nvSpPr>
          <p:spPr>
            <a:xfrm>
              <a:off x="212351" y="2837247"/>
              <a:ext cx="1317523" cy="530942"/>
            </a:xfrm>
            <a:prstGeom prst="rect">
              <a:avLst/>
            </a:prstGeom>
            <a:solidFill>
              <a:srgbClr val="2F4884">
                <a:alpha val="43137"/>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Interaction module</a:t>
              </a:r>
            </a:p>
          </p:txBody>
        </p:sp>
        <p:sp>
          <p:nvSpPr>
            <p:cNvPr id="15" name="Rectangle 14">
              <a:extLst>
                <a:ext uri="{FF2B5EF4-FFF2-40B4-BE49-F238E27FC236}">
                  <a16:creationId xmlns:a16="http://schemas.microsoft.com/office/drawing/2014/main" id="{2C956847-4099-4B8F-F137-8E94134BBB26}"/>
                </a:ext>
              </a:extLst>
            </p:cNvPr>
            <p:cNvSpPr/>
            <p:nvPr/>
          </p:nvSpPr>
          <p:spPr>
            <a:xfrm>
              <a:off x="212351" y="4703147"/>
              <a:ext cx="1317523" cy="530942"/>
            </a:xfrm>
            <a:prstGeom prst="rect">
              <a:avLst/>
            </a:prstGeom>
            <a:solidFill>
              <a:srgbClr val="2F4884">
                <a:alpha val="43137"/>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Covariation module</a:t>
              </a:r>
            </a:p>
          </p:txBody>
        </p:sp>
        <p:sp>
          <p:nvSpPr>
            <p:cNvPr id="16" name="Notched Right Arrow 15">
              <a:extLst>
                <a:ext uri="{FF2B5EF4-FFF2-40B4-BE49-F238E27FC236}">
                  <a16:creationId xmlns:a16="http://schemas.microsoft.com/office/drawing/2014/main" id="{1517C287-E456-E648-E719-1A7C9EA9FE5C}"/>
                </a:ext>
              </a:extLst>
            </p:cNvPr>
            <p:cNvSpPr/>
            <p:nvPr/>
          </p:nvSpPr>
          <p:spPr>
            <a:xfrm rot="5400000">
              <a:off x="270856" y="3666964"/>
              <a:ext cx="1185610" cy="709682"/>
            </a:xfrm>
            <a:prstGeom prst="notchedRightArrow">
              <a:avLst/>
            </a:prstGeom>
            <a:solidFill>
              <a:srgbClr val="006C67">
                <a:alpha val="50196"/>
              </a:srgbClr>
            </a:solidFill>
            <a:ln>
              <a:solidFill>
                <a:srgbClr val="223F59">
                  <a:alpha val="52157"/>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diagram of a single-cell data&#10;&#10;Description automatically generated">
            <a:extLst>
              <a:ext uri="{FF2B5EF4-FFF2-40B4-BE49-F238E27FC236}">
                <a16:creationId xmlns:a16="http://schemas.microsoft.com/office/drawing/2014/main" id="{52CA38C0-B842-9316-5B30-017D03924860}"/>
              </a:ext>
            </a:extLst>
          </p:cNvPr>
          <p:cNvPicPr>
            <a:picLocks noChangeAspect="1"/>
          </p:cNvPicPr>
          <p:nvPr/>
        </p:nvPicPr>
        <p:blipFill>
          <a:blip r:embed="rId3">
            <a:extLst>
              <a:ext uri="{28A0092B-C50C-407E-A947-70E740481C1C}">
                <a14:useLocalDpi xmlns:a14="http://schemas.microsoft.com/office/drawing/2010/main" val="0"/>
              </a:ext>
            </a:extLst>
          </a:blip>
          <a:srcRect l="4549" t="10685"/>
          <a:stretch/>
        </p:blipFill>
        <p:spPr>
          <a:xfrm>
            <a:off x="2887371" y="682196"/>
            <a:ext cx="7545933" cy="1716788"/>
          </a:xfrm>
          <a:prstGeom prst="rect">
            <a:avLst/>
          </a:prstGeom>
        </p:spPr>
      </p:pic>
      <p:sp>
        <p:nvSpPr>
          <p:cNvPr id="21" name="TextBox 20">
            <a:extLst>
              <a:ext uri="{FF2B5EF4-FFF2-40B4-BE49-F238E27FC236}">
                <a16:creationId xmlns:a16="http://schemas.microsoft.com/office/drawing/2014/main" id="{3E483D13-1EBE-18C3-4758-30FCF73E0B55}"/>
              </a:ext>
            </a:extLst>
          </p:cNvPr>
          <p:cNvSpPr txBox="1"/>
          <p:nvPr/>
        </p:nvSpPr>
        <p:spPr>
          <a:xfrm>
            <a:off x="416435" y="200106"/>
            <a:ext cx="11359129" cy="369332"/>
          </a:xfrm>
          <a:prstGeom prst="rect">
            <a:avLst/>
          </a:prstGeom>
          <a:solidFill>
            <a:srgbClr val="006C67"/>
          </a:solidFill>
        </p:spPr>
        <p:txBody>
          <a:bodyPr wrap="square" rtlCol="0">
            <a:spAutoFit/>
          </a:bodyPr>
          <a:lstStyle/>
          <a:p>
            <a:r>
              <a:rPr lang="en-US" b="1" dirty="0">
                <a:solidFill>
                  <a:schemeClr val="bg1"/>
                </a:solidFill>
              </a:rPr>
              <a:t>Transfer of cell-type labels from single cell data to spatial data based on mutual nearest neighbors in both modalities</a:t>
            </a:r>
          </a:p>
        </p:txBody>
      </p:sp>
      <p:sp>
        <p:nvSpPr>
          <p:cNvPr id="3" name="TextBox 2">
            <a:extLst>
              <a:ext uri="{FF2B5EF4-FFF2-40B4-BE49-F238E27FC236}">
                <a16:creationId xmlns:a16="http://schemas.microsoft.com/office/drawing/2014/main" id="{0D974B7B-AD9D-08C7-1E89-D32BBA2F87D0}"/>
              </a:ext>
            </a:extLst>
          </p:cNvPr>
          <p:cNvSpPr txBox="1"/>
          <p:nvPr/>
        </p:nvSpPr>
        <p:spPr>
          <a:xfrm>
            <a:off x="1881635" y="2890947"/>
            <a:ext cx="1389888" cy="646331"/>
          </a:xfrm>
          <a:prstGeom prst="rect">
            <a:avLst/>
          </a:prstGeom>
          <a:noFill/>
        </p:spPr>
        <p:txBody>
          <a:bodyPr wrap="square" rtlCol="0">
            <a:spAutoFit/>
          </a:bodyPr>
          <a:lstStyle/>
          <a:p>
            <a:r>
              <a:rPr lang="en-US" b="1" dirty="0" err="1">
                <a:solidFill>
                  <a:srgbClr val="006C67"/>
                </a:solidFill>
              </a:rPr>
              <a:t>scRNA</a:t>
            </a:r>
            <a:r>
              <a:rPr lang="en-US" b="1" dirty="0">
                <a:solidFill>
                  <a:srgbClr val="006C67"/>
                </a:solidFill>
              </a:rPr>
              <a:t>-seq reference</a:t>
            </a:r>
          </a:p>
        </p:txBody>
      </p:sp>
      <p:sp>
        <p:nvSpPr>
          <p:cNvPr id="5" name="TextBox 4">
            <a:extLst>
              <a:ext uri="{FF2B5EF4-FFF2-40B4-BE49-F238E27FC236}">
                <a16:creationId xmlns:a16="http://schemas.microsoft.com/office/drawing/2014/main" id="{2157E3B1-9B7E-C25E-2381-5E0BB65362C8}"/>
              </a:ext>
            </a:extLst>
          </p:cNvPr>
          <p:cNvSpPr txBox="1"/>
          <p:nvPr/>
        </p:nvSpPr>
        <p:spPr>
          <a:xfrm>
            <a:off x="1881635" y="5175918"/>
            <a:ext cx="1545209" cy="369332"/>
          </a:xfrm>
          <a:prstGeom prst="rect">
            <a:avLst/>
          </a:prstGeom>
          <a:noFill/>
        </p:spPr>
        <p:txBody>
          <a:bodyPr wrap="square" rtlCol="0">
            <a:spAutoFit/>
          </a:bodyPr>
          <a:lstStyle/>
          <a:p>
            <a:r>
              <a:rPr lang="en-US" b="1" dirty="0">
                <a:solidFill>
                  <a:srgbClr val="006C67"/>
                </a:solidFill>
              </a:rPr>
              <a:t>Spatial query</a:t>
            </a:r>
          </a:p>
        </p:txBody>
      </p:sp>
      <p:grpSp>
        <p:nvGrpSpPr>
          <p:cNvPr id="23" name="Group 22">
            <a:extLst>
              <a:ext uri="{FF2B5EF4-FFF2-40B4-BE49-F238E27FC236}">
                <a16:creationId xmlns:a16="http://schemas.microsoft.com/office/drawing/2014/main" id="{4D40CCAC-18D4-4EBD-725A-437E8E23CF03}"/>
              </a:ext>
            </a:extLst>
          </p:cNvPr>
          <p:cNvGrpSpPr/>
          <p:nvPr/>
        </p:nvGrpSpPr>
        <p:grpSpPr>
          <a:xfrm>
            <a:off x="3973945" y="2700056"/>
            <a:ext cx="1033748" cy="877323"/>
            <a:chOff x="3973945" y="2700056"/>
            <a:chExt cx="1033748" cy="877323"/>
          </a:xfrm>
        </p:grpSpPr>
        <p:sp>
          <p:nvSpPr>
            <p:cNvPr id="2" name="Oval 1">
              <a:extLst>
                <a:ext uri="{FF2B5EF4-FFF2-40B4-BE49-F238E27FC236}">
                  <a16:creationId xmlns:a16="http://schemas.microsoft.com/office/drawing/2014/main" id="{1FD76538-114C-A499-E832-78AA03D52E6A}"/>
                </a:ext>
              </a:extLst>
            </p:cNvPr>
            <p:cNvSpPr/>
            <p:nvPr/>
          </p:nvSpPr>
          <p:spPr>
            <a:xfrm>
              <a:off x="3973945" y="2700056"/>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7" name="Oval 6">
              <a:extLst>
                <a:ext uri="{FF2B5EF4-FFF2-40B4-BE49-F238E27FC236}">
                  <a16:creationId xmlns:a16="http://schemas.microsoft.com/office/drawing/2014/main" id="{7DFDB75B-83B1-CBCA-643B-5FF6829958C3}"/>
                </a:ext>
              </a:extLst>
            </p:cNvPr>
            <p:cNvSpPr/>
            <p:nvPr/>
          </p:nvSpPr>
          <p:spPr>
            <a:xfrm>
              <a:off x="4741149" y="2700056"/>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8" name="Oval 7">
              <a:extLst>
                <a:ext uri="{FF2B5EF4-FFF2-40B4-BE49-F238E27FC236}">
                  <a16:creationId xmlns:a16="http://schemas.microsoft.com/office/drawing/2014/main" id="{C99CAF0B-F477-D27C-6BE0-3FB7A9808ADD}"/>
                </a:ext>
              </a:extLst>
            </p:cNvPr>
            <p:cNvSpPr/>
            <p:nvPr/>
          </p:nvSpPr>
          <p:spPr>
            <a:xfrm>
              <a:off x="3973945" y="3321347"/>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 name="Oval 8">
              <a:extLst>
                <a:ext uri="{FF2B5EF4-FFF2-40B4-BE49-F238E27FC236}">
                  <a16:creationId xmlns:a16="http://schemas.microsoft.com/office/drawing/2014/main" id="{682E9404-89AD-B569-3618-D703ED9223C7}"/>
                </a:ext>
              </a:extLst>
            </p:cNvPr>
            <p:cNvSpPr/>
            <p:nvPr/>
          </p:nvSpPr>
          <p:spPr>
            <a:xfrm>
              <a:off x="4741149" y="3321347"/>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22" name="Oval 21">
              <a:extLst>
                <a:ext uri="{FF2B5EF4-FFF2-40B4-BE49-F238E27FC236}">
                  <a16:creationId xmlns:a16="http://schemas.microsoft.com/office/drawing/2014/main" id="{AF4747AB-EEDE-5703-8649-360496300988}"/>
                </a:ext>
              </a:extLst>
            </p:cNvPr>
            <p:cNvSpPr/>
            <p:nvPr/>
          </p:nvSpPr>
          <p:spPr>
            <a:xfrm>
              <a:off x="4357547" y="2974702"/>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grpSp>
      <p:grpSp>
        <p:nvGrpSpPr>
          <p:cNvPr id="24" name="Group 23">
            <a:extLst>
              <a:ext uri="{FF2B5EF4-FFF2-40B4-BE49-F238E27FC236}">
                <a16:creationId xmlns:a16="http://schemas.microsoft.com/office/drawing/2014/main" id="{12AAC804-0A97-7794-C482-44B54D54DE9B}"/>
              </a:ext>
            </a:extLst>
          </p:cNvPr>
          <p:cNvGrpSpPr/>
          <p:nvPr/>
        </p:nvGrpSpPr>
        <p:grpSpPr>
          <a:xfrm>
            <a:off x="3927505" y="4965111"/>
            <a:ext cx="1033748" cy="877323"/>
            <a:chOff x="3973945" y="2700056"/>
            <a:chExt cx="1033748" cy="877323"/>
          </a:xfrm>
        </p:grpSpPr>
        <p:sp>
          <p:nvSpPr>
            <p:cNvPr id="25" name="Oval 24">
              <a:extLst>
                <a:ext uri="{FF2B5EF4-FFF2-40B4-BE49-F238E27FC236}">
                  <a16:creationId xmlns:a16="http://schemas.microsoft.com/office/drawing/2014/main" id="{55C48925-26FE-AD84-9E5B-21AEFBC00D12}"/>
                </a:ext>
              </a:extLst>
            </p:cNvPr>
            <p:cNvSpPr/>
            <p:nvPr/>
          </p:nvSpPr>
          <p:spPr>
            <a:xfrm>
              <a:off x="3973945" y="2700056"/>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0DE7421-F845-8D4E-D75C-A14F22791146}"/>
                </a:ext>
              </a:extLst>
            </p:cNvPr>
            <p:cNvSpPr/>
            <p:nvPr/>
          </p:nvSpPr>
          <p:spPr>
            <a:xfrm>
              <a:off x="4741149" y="2700056"/>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429D742-A03E-1E93-12B8-0BB7FD3ECE72}"/>
                </a:ext>
              </a:extLst>
            </p:cNvPr>
            <p:cNvSpPr/>
            <p:nvPr/>
          </p:nvSpPr>
          <p:spPr>
            <a:xfrm>
              <a:off x="3973945" y="3321347"/>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61ECBBA-DA25-DAA6-102B-3064075E19FC}"/>
                </a:ext>
              </a:extLst>
            </p:cNvPr>
            <p:cNvSpPr/>
            <p:nvPr/>
          </p:nvSpPr>
          <p:spPr>
            <a:xfrm>
              <a:off x="4741149" y="3321347"/>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506E621-474B-E96A-5924-6DA506CE239F}"/>
                </a:ext>
              </a:extLst>
            </p:cNvPr>
            <p:cNvSpPr/>
            <p:nvPr/>
          </p:nvSpPr>
          <p:spPr>
            <a:xfrm>
              <a:off x="4357547" y="2974702"/>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grpSp>
      <p:cxnSp>
        <p:nvCxnSpPr>
          <p:cNvPr id="31" name="Straight Connector 30">
            <a:extLst>
              <a:ext uri="{FF2B5EF4-FFF2-40B4-BE49-F238E27FC236}">
                <a16:creationId xmlns:a16="http://schemas.microsoft.com/office/drawing/2014/main" id="{87A61BEC-18EE-FADD-B314-DEED2FC9F3DF}"/>
              </a:ext>
            </a:extLst>
          </p:cNvPr>
          <p:cNvCxnSpPr/>
          <p:nvPr/>
        </p:nvCxnSpPr>
        <p:spPr>
          <a:xfrm>
            <a:off x="4489704" y="3651653"/>
            <a:ext cx="0" cy="1246421"/>
          </a:xfrm>
          <a:prstGeom prst="line">
            <a:avLst/>
          </a:prstGeom>
          <a:ln w="28575">
            <a:solidFill>
              <a:srgbClr val="2F4884"/>
            </a:solidFill>
            <a:prstDash val="lg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C32613-4C21-6407-3053-07F07056CEE5}"/>
              </a:ext>
            </a:extLst>
          </p:cNvPr>
          <p:cNvSpPr txBox="1"/>
          <p:nvPr/>
        </p:nvSpPr>
        <p:spPr>
          <a:xfrm>
            <a:off x="2737765" y="3953521"/>
            <a:ext cx="1751939" cy="646331"/>
          </a:xfrm>
          <a:prstGeom prst="rect">
            <a:avLst/>
          </a:prstGeom>
          <a:noFill/>
        </p:spPr>
        <p:txBody>
          <a:bodyPr wrap="square" rtlCol="0">
            <a:spAutoFit/>
          </a:bodyPr>
          <a:lstStyle/>
          <a:p>
            <a:r>
              <a:rPr lang="en-US" b="1" dirty="0">
                <a:solidFill>
                  <a:srgbClr val="2F4884"/>
                </a:solidFill>
              </a:rPr>
              <a:t>Mutual nearest neighbors</a:t>
            </a:r>
          </a:p>
        </p:txBody>
      </p:sp>
      <p:sp>
        <p:nvSpPr>
          <p:cNvPr id="33" name="TextBox 32">
            <a:extLst>
              <a:ext uri="{FF2B5EF4-FFF2-40B4-BE49-F238E27FC236}">
                <a16:creationId xmlns:a16="http://schemas.microsoft.com/office/drawing/2014/main" id="{EFC1854B-9643-BBB1-3FE7-2D090A02E0BE}"/>
              </a:ext>
            </a:extLst>
          </p:cNvPr>
          <p:cNvSpPr txBox="1"/>
          <p:nvPr/>
        </p:nvSpPr>
        <p:spPr>
          <a:xfrm>
            <a:off x="4624091" y="3951697"/>
            <a:ext cx="1659156" cy="646331"/>
          </a:xfrm>
          <a:prstGeom prst="rect">
            <a:avLst/>
          </a:prstGeom>
          <a:noFill/>
        </p:spPr>
        <p:txBody>
          <a:bodyPr wrap="square" rtlCol="0">
            <a:spAutoFit/>
          </a:bodyPr>
          <a:lstStyle/>
          <a:p>
            <a:r>
              <a:rPr lang="en-US" b="1" dirty="0">
                <a:solidFill>
                  <a:schemeClr val="accent2">
                    <a:lumMod val="75000"/>
                  </a:schemeClr>
                </a:solidFill>
              </a:rPr>
              <a:t>Transfer labels for anchor cells</a:t>
            </a:r>
          </a:p>
        </p:txBody>
      </p:sp>
      <p:sp>
        <p:nvSpPr>
          <p:cNvPr id="46" name="Rectangle 45">
            <a:extLst>
              <a:ext uri="{FF2B5EF4-FFF2-40B4-BE49-F238E27FC236}">
                <a16:creationId xmlns:a16="http://schemas.microsoft.com/office/drawing/2014/main" id="{3C2582C2-71DC-876B-6FEE-B85ABEA8089E}"/>
              </a:ext>
            </a:extLst>
          </p:cNvPr>
          <p:cNvSpPr/>
          <p:nvPr/>
        </p:nvSpPr>
        <p:spPr>
          <a:xfrm>
            <a:off x="3251999" y="2658725"/>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1</a:t>
            </a:r>
          </a:p>
        </p:txBody>
      </p:sp>
      <p:grpSp>
        <p:nvGrpSpPr>
          <p:cNvPr id="78" name="Group 77">
            <a:extLst>
              <a:ext uri="{FF2B5EF4-FFF2-40B4-BE49-F238E27FC236}">
                <a16:creationId xmlns:a16="http://schemas.microsoft.com/office/drawing/2014/main" id="{2DAF642E-0DAB-BD56-E8C8-5F41DE5DF326}"/>
              </a:ext>
            </a:extLst>
          </p:cNvPr>
          <p:cNvGrpSpPr/>
          <p:nvPr/>
        </p:nvGrpSpPr>
        <p:grpSpPr>
          <a:xfrm>
            <a:off x="6203972" y="4641945"/>
            <a:ext cx="4602548" cy="1595962"/>
            <a:chOff x="6203972" y="4641945"/>
            <a:chExt cx="4602548" cy="1595962"/>
          </a:xfrm>
        </p:grpSpPr>
        <p:sp>
          <p:nvSpPr>
            <p:cNvPr id="56" name="Rectangle 55">
              <a:extLst>
                <a:ext uri="{FF2B5EF4-FFF2-40B4-BE49-F238E27FC236}">
                  <a16:creationId xmlns:a16="http://schemas.microsoft.com/office/drawing/2014/main" id="{655E4AF9-75E8-D532-2CDD-6B25881F3BBA}"/>
                </a:ext>
              </a:extLst>
            </p:cNvPr>
            <p:cNvSpPr/>
            <p:nvPr/>
          </p:nvSpPr>
          <p:spPr>
            <a:xfrm>
              <a:off x="6203972" y="4794851"/>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3</a:t>
              </a:r>
            </a:p>
          </p:txBody>
        </p:sp>
        <p:grpSp>
          <p:nvGrpSpPr>
            <p:cNvPr id="30" name="Group 29">
              <a:extLst>
                <a:ext uri="{FF2B5EF4-FFF2-40B4-BE49-F238E27FC236}">
                  <a16:creationId xmlns:a16="http://schemas.microsoft.com/office/drawing/2014/main" id="{4F07D777-BAF0-6F5C-82AC-8A8CB85EAF4C}"/>
                </a:ext>
              </a:extLst>
            </p:cNvPr>
            <p:cNvGrpSpPr/>
            <p:nvPr/>
          </p:nvGrpSpPr>
          <p:grpSpPr>
            <a:xfrm>
              <a:off x="7986652" y="5360584"/>
              <a:ext cx="1033748" cy="877323"/>
              <a:chOff x="7301295" y="5358598"/>
              <a:chExt cx="1033748" cy="877323"/>
            </a:xfrm>
          </p:grpSpPr>
          <p:sp>
            <p:nvSpPr>
              <p:cNvPr id="58" name="Oval 57">
                <a:extLst>
                  <a:ext uri="{FF2B5EF4-FFF2-40B4-BE49-F238E27FC236}">
                    <a16:creationId xmlns:a16="http://schemas.microsoft.com/office/drawing/2014/main" id="{CE702653-0C5E-3134-AB67-0D27B25DD6FD}"/>
                  </a:ext>
                </a:extLst>
              </p:cNvPr>
              <p:cNvSpPr/>
              <p:nvPr/>
            </p:nvSpPr>
            <p:spPr>
              <a:xfrm>
                <a:off x="7673598" y="5670736"/>
                <a:ext cx="266544" cy="256032"/>
              </a:xfrm>
              <a:prstGeom prst="ellipse">
                <a:avLst/>
              </a:prstGeom>
              <a:solidFill>
                <a:srgbClr val="C9C9C9"/>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9" name="Oval 58">
                <a:extLst>
                  <a:ext uri="{FF2B5EF4-FFF2-40B4-BE49-F238E27FC236}">
                    <a16:creationId xmlns:a16="http://schemas.microsoft.com/office/drawing/2014/main" id="{E7F6A08C-C028-38F6-3C88-16A3D6E6C6D3}"/>
                  </a:ext>
                </a:extLst>
              </p:cNvPr>
              <p:cNvSpPr/>
              <p:nvPr/>
            </p:nvSpPr>
            <p:spPr>
              <a:xfrm>
                <a:off x="7301295" y="5358598"/>
                <a:ext cx="266544" cy="256032"/>
              </a:xfrm>
              <a:prstGeom prst="ellipse">
                <a:avLst/>
              </a:prstGeom>
              <a:solidFill>
                <a:schemeClr val="accent2">
                  <a:lumMod val="75000"/>
                </a:schemeClr>
              </a:solidFill>
              <a:ln w="28575">
                <a:solidFill>
                  <a:srgbClr val="2F48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0" name="Oval 59">
                <a:extLst>
                  <a:ext uri="{FF2B5EF4-FFF2-40B4-BE49-F238E27FC236}">
                    <a16:creationId xmlns:a16="http://schemas.microsoft.com/office/drawing/2014/main" id="{CF081796-075F-35E9-0DC8-10649E585988}"/>
                  </a:ext>
                </a:extLst>
              </p:cNvPr>
              <p:cNvSpPr/>
              <p:nvPr/>
            </p:nvSpPr>
            <p:spPr>
              <a:xfrm>
                <a:off x="8068499" y="5358598"/>
                <a:ext cx="266544" cy="256032"/>
              </a:xfrm>
              <a:prstGeom prst="ellipse">
                <a:avLst/>
              </a:prstGeom>
              <a:solidFill>
                <a:schemeClr val="accent2">
                  <a:lumMod val="75000"/>
                </a:schemeClr>
              </a:solidFill>
              <a:ln w="28575">
                <a:solidFill>
                  <a:srgbClr val="2F48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1" name="Oval 60">
                <a:extLst>
                  <a:ext uri="{FF2B5EF4-FFF2-40B4-BE49-F238E27FC236}">
                    <a16:creationId xmlns:a16="http://schemas.microsoft.com/office/drawing/2014/main" id="{2EB121F2-92D0-453F-7753-0B6A8DA52FBA}"/>
                  </a:ext>
                </a:extLst>
              </p:cNvPr>
              <p:cNvSpPr/>
              <p:nvPr/>
            </p:nvSpPr>
            <p:spPr>
              <a:xfrm>
                <a:off x="7301295" y="5979889"/>
                <a:ext cx="266544" cy="256032"/>
              </a:xfrm>
              <a:prstGeom prst="ellipse">
                <a:avLst/>
              </a:prstGeom>
              <a:solidFill>
                <a:schemeClr val="accent2">
                  <a:lumMod val="75000"/>
                </a:schemeClr>
              </a:solidFill>
              <a:ln w="28575">
                <a:solidFill>
                  <a:srgbClr val="2F48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62" name="Oval 61">
                <a:extLst>
                  <a:ext uri="{FF2B5EF4-FFF2-40B4-BE49-F238E27FC236}">
                    <a16:creationId xmlns:a16="http://schemas.microsoft.com/office/drawing/2014/main" id="{D872B3B5-635E-0BCF-F1BC-E7D8AF0D1EEA}"/>
                  </a:ext>
                </a:extLst>
              </p:cNvPr>
              <p:cNvSpPr/>
              <p:nvPr/>
            </p:nvSpPr>
            <p:spPr>
              <a:xfrm>
                <a:off x="8068499" y="5979889"/>
                <a:ext cx="266544" cy="256032"/>
              </a:xfrm>
              <a:prstGeom prst="ellipse">
                <a:avLst/>
              </a:prstGeom>
              <a:solidFill>
                <a:schemeClr val="accent2">
                  <a:lumMod val="75000"/>
                </a:schemeClr>
              </a:solidFill>
              <a:ln w="28575">
                <a:solidFill>
                  <a:srgbClr val="2F48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grpSp>
        <p:sp>
          <p:nvSpPr>
            <p:cNvPr id="63" name="TextBox 62">
              <a:extLst>
                <a:ext uri="{FF2B5EF4-FFF2-40B4-BE49-F238E27FC236}">
                  <a16:creationId xmlns:a16="http://schemas.microsoft.com/office/drawing/2014/main" id="{FD75735B-1A15-1EA4-C3CC-14B98FA992C3}"/>
                </a:ext>
              </a:extLst>
            </p:cNvPr>
            <p:cNvSpPr txBox="1"/>
            <p:nvPr/>
          </p:nvSpPr>
          <p:spPr>
            <a:xfrm>
              <a:off x="6587573" y="4641945"/>
              <a:ext cx="4218947" cy="646331"/>
            </a:xfrm>
            <a:prstGeom prst="rect">
              <a:avLst/>
            </a:prstGeom>
            <a:noFill/>
          </p:spPr>
          <p:txBody>
            <a:bodyPr wrap="square" rtlCol="0">
              <a:spAutoFit/>
            </a:bodyPr>
            <a:lstStyle/>
            <a:p>
              <a:r>
                <a:rPr lang="en-US" b="1" dirty="0">
                  <a:solidFill>
                    <a:srgbClr val="2F4884"/>
                  </a:solidFill>
                </a:rPr>
                <a:t>Non-anchor cell annotation is based on majority vote</a:t>
              </a:r>
            </a:p>
          </p:txBody>
        </p:sp>
      </p:grpSp>
      <p:sp>
        <p:nvSpPr>
          <p:cNvPr id="12" name="Date Placeholder 4">
            <a:extLst>
              <a:ext uri="{FF2B5EF4-FFF2-40B4-BE49-F238E27FC236}">
                <a16:creationId xmlns:a16="http://schemas.microsoft.com/office/drawing/2014/main" id="{7F30D119-DF5C-84FF-9EDD-3C82395A2231}"/>
              </a:ext>
            </a:extLst>
          </p:cNvPr>
          <p:cNvSpPr>
            <a:spLocks noGrp="1"/>
          </p:cNvSpPr>
          <p:nvPr>
            <p:ph type="dt" sz="half" idx="2"/>
          </p:nvPr>
        </p:nvSpPr>
        <p:spPr>
          <a:xfrm>
            <a:off x="428400" y="6356350"/>
            <a:ext cx="2743200" cy="365125"/>
          </a:xfrm>
        </p:spPr>
        <p:txBody>
          <a:bodyPr/>
          <a:lstStyle/>
          <a:p>
            <a:r>
              <a:rPr lang="de-DE" dirty="0"/>
              <a:t>13.11.2025</a:t>
            </a:r>
          </a:p>
        </p:txBody>
      </p:sp>
      <p:sp>
        <p:nvSpPr>
          <p:cNvPr id="18" name="Footer Placeholder 5">
            <a:extLst>
              <a:ext uri="{FF2B5EF4-FFF2-40B4-BE49-F238E27FC236}">
                <a16:creationId xmlns:a16="http://schemas.microsoft.com/office/drawing/2014/main" id="{172AC049-0A5D-4284-2FE4-F543B5663AF6}"/>
              </a:ext>
            </a:extLst>
          </p:cNvPr>
          <p:cNvSpPr>
            <a:spLocks noGrp="1"/>
          </p:cNvSpPr>
          <p:nvPr>
            <p:ph type="ftr" sz="quarter" idx="3"/>
          </p:nvPr>
        </p:nvSpPr>
        <p:spPr>
          <a:xfrm>
            <a:off x="4038600" y="6356350"/>
            <a:ext cx="4114800" cy="365125"/>
          </a:xfrm>
        </p:spPr>
        <p:txBody>
          <a:bodyPr/>
          <a:lstStyle/>
          <a:p>
            <a:r>
              <a:rPr lang="de-DE" dirty="0"/>
              <a:t>MOPITAS 2025 - Christian Eger &amp; Helene Hemmer</a:t>
            </a:r>
          </a:p>
        </p:txBody>
      </p:sp>
      <p:sp>
        <p:nvSpPr>
          <p:cNvPr id="47" name="Rectangle 46">
            <a:extLst>
              <a:ext uri="{FF2B5EF4-FFF2-40B4-BE49-F238E27FC236}">
                <a16:creationId xmlns:a16="http://schemas.microsoft.com/office/drawing/2014/main" id="{65F52FAF-7DDD-1C06-400A-2BA813EC2E7D}"/>
              </a:ext>
            </a:extLst>
          </p:cNvPr>
          <p:cNvSpPr/>
          <p:nvPr/>
        </p:nvSpPr>
        <p:spPr>
          <a:xfrm>
            <a:off x="6203972" y="2658725"/>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2</a:t>
            </a:r>
          </a:p>
        </p:txBody>
      </p:sp>
      <p:sp>
        <p:nvSpPr>
          <p:cNvPr id="20" name="TextBox 19">
            <a:extLst>
              <a:ext uri="{FF2B5EF4-FFF2-40B4-BE49-F238E27FC236}">
                <a16:creationId xmlns:a16="http://schemas.microsoft.com/office/drawing/2014/main" id="{D2678A68-7E0F-2F4B-2EFB-28C799C9912E}"/>
              </a:ext>
            </a:extLst>
          </p:cNvPr>
          <p:cNvSpPr txBox="1"/>
          <p:nvPr/>
        </p:nvSpPr>
        <p:spPr>
          <a:xfrm>
            <a:off x="6587574" y="2621342"/>
            <a:ext cx="4218946" cy="646331"/>
          </a:xfrm>
          <a:prstGeom prst="rect">
            <a:avLst/>
          </a:prstGeom>
          <a:noFill/>
        </p:spPr>
        <p:txBody>
          <a:bodyPr wrap="square" rtlCol="0">
            <a:spAutoFit/>
          </a:bodyPr>
          <a:lstStyle/>
          <a:p>
            <a:r>
              <a:rPr lang="en-US" b="1" dirty="0">
                <a:solidFill>
                  <a:srgbClr val="2F4884"/>
                </a:solidFill>
              </a:rPr>
              <a:t>Anchor filtering based on Leiden clustering in spatial modality</a:t>
            </a:r>
          </a:p>
        </p:txBody>
      </p:sp>
      <p:sp>
        <p:nvSpPr>
          <p:cNvPr id="40" name="Oval 39">
            <a:extLst>
              <a:ext uri="{FF2B5EF4-FFF2-40B4-BE49-F238E27FC236}">
                <a16:creationId xmlns:a16="http://schemas.microsoft.com/office/drawing/2014/main" id="{C5C7AEFF-CD33-47F5-8602-BDCF397ED601}"/>
              </a:ext>
            </a:extLst>
          </p:cNvPr>
          <p:cNvSpPr/>
          <p:nvPr/>
        </p:nvSpPr>
        <p:spPr>
          <a:xfrm>
            <a:off x="6605066" y="3322641"/>
            <a:ext cx="1177027" cy="848979"/>
          </a:xfrm>
          <a:prstGeom prst="ellipse">
            <a:avLst/>
          </a:prstGeom>
          <a:noFill/>
          <a:ln w="28575">
            <a:solidFill>
              <a:srgbClr val="2F48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E47D184-7BD6-B663-03BC-C2F7AD913139}"/>
              </a:ext>
            </a:extLst>
          </p:cNvPr>
          <p:cNvSpPr/>
          <p:nvPr/>
        </p:nvSpPr>
        <p:spPr>
          <a:xfrm>
            <a:off x="9332419" y="3038404"/>
            <a:ext cx="1177027" cy="848979"/>
          </a:xfrm>
          <a:prstGeom prst="ellipse">
            <a:avLst/>
          </a:prstGeom>
          <a:noFill/>
          <a:ln w="28575">
            <a:solidFill>
              <a:srgbClr val="2F48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A9D58CA-6A2A-804F-D0BE-00EEA66E7199}"/>
              </a:ext>
            </a:extLst>
          </p:cNvPr>
          <p:cNvSpPr/>
          <p:nvPr/>
        </p:nvSpPr>
        <p:spPr>
          <a:xfrm>
            <a:off x="8070005" y="3747131"/>
            <a:ext cx="1177027" cy="848979"/>
          </a:xfrm>
          <a:prstGeom prst="ellipse">
            <a:avLst/>
          </a:prstGeom>
          <a:noFill/>
          <a:ln w="28575">
            <a:solidFill>
              <a:srgbClr val="2F48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4DA3B16-88D2-063F-7E44-031A48604577}"/>
              </a:ext>
            </a:extLst>
          </p:cNvPr>
          <p:cNvSpPr/>
          <p:nvPr/>
        </p:nvSpPr>
        <p:spPr>
          <a:xfrm>
            <a:off x="6985334" y="3376314"/>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4" name="Oval 43">
            <a:extLst>
              <a:ext uri="{FF2B5EF4-FFF2-40B4-BE49-F238E27FC236}">
                <a16:creationId xmlns:a16="http://schemas.microsoft.com/office/drawing/2014/main" id="{C4BB8825-79A4-5C4F-5409-78CDA37194C8}"/>
              </a:ext>
            </a:extLst>
          </p:cNvPr>
          <p:cNvSpPr/>
          <p:nvPr/>
        </p:nvSpPr>
        <p:spPr>
          <a:xfrm>
            <a:off x="7327646" y="3632301"/>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2" name="Oval 51">
            <a:extLst>
              <a:ext uri="{FF2B5EF4-FFF2-40B4-BE49-F238E27FC236}">
                <a16:creationId xmlns:a16="http://schemas.microsoft.com/office/drawing/2014/main" id="{B2D5FD87-5306-8AD8-2672-2C6A1CFFB307}"/>
              </a:ext>
            </a:extLst>
          </p:cNvPr>
          <p:cNvSpPr/>
          <p:nvPr/>
        </p:nvSpPr>
        <p:spPr>
          <a:xfrm>
            <a:off x="6859208" y="3768602"/>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7" name="Oval 56">
            <a:extLst>
              <a:ext uri="{FF2B5EF4-FFF2-40B4-BE49-F238E27FC236}">
                <a16:creationId xmlns:a16="http://schemas.microsoft.com/office/drawing/2014/main" id="{E8587C98-96DD-6A7B-DFE6-DE0909900F32}"/>
              </a:ext>
            </a:extLst>
          </p:cNvPr>
          <p:cNvSpPr/>
          <p:nvPr/>
        </p:nvSpPr>
        <p:spPr>
          <a:xfrm>
            <a:off x="8391974" y="3820330"/>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64" name="Oval 63">
            <a:extLst>
              <a:ext uri="{FF2B5EF4-FFF2-40B4-BE49-F238E27FC236}">
                <a16:creationId xmlns:a16="http://schemas.microsoft.com/office/drawing/2014/main" id="{ECBA9EA8-252A-4A40-F6BF-B769E8B502DE}"/>
              </a:ext>
            </a:extLst>
          </p:cNvPr>
          <p:cNvSpPr/>
          <p:nvPr/>
        </p:nvSpPr>
        <p:spPr>
          <a:xfrm>
            <a:off x="8872701" y="3979565"/>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65" name="Oval 64">
            <a:extLst>
              <a:ext uri="{FF2B5EF4-FFF2-40B4-BE49-F238E27FC236}">
                <a16:creationId xmlns:a16="http://schemas.microsoft.com/office/drawing/2014/main" id="{4BF1E171-CBEE-DA7D-01D2-197CE9899D2E}"/>
              </a:ext>
            </a:extLst>
          </p:cNvPr>
          <p:cNvSpPr/>
          <p:nvPr/>
        </p:nvSpPr>
        <p:spPr>
          <a:xfrm>
            <a:off x="8525246" y="4242233"/>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66" name="Oval 65">
            <a:extLst>
              <a:ext uri="{FF2B5EF4-FFF2-40B4-BE49-F238E27FC236}">
                <a16:creationId xmlns:a16="http://schemas.microsoft.com/office/drawing/2014/main" id="{8055D50C-65C3-B77C-10C8-06069C4B8A1A}"/>
              </a:ext>
            </a:extLst>
          </p:cNvPr>
          <p:cNvSpPr/>
          <p:nvPr/>
        </p:nvSpPr>
        <p:spPr>
          <a:xfrm>
            <a:off x="9654388" y="3115184"/>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67" name="Oval 66">
            <a:extLst>
              <a:ext uri="{FF2B5EF4-FFF2-40B4-BE49-F238E27FC236}">
                <a16:creationId xmlns:a16="http://schemas.microsoft.com/office/drawing/2014/main" id="{6A033F07-7D36-947B-8939-165CF46B6245}"/>
              </a:ext>
            </a:extLst>
          </p:cNvPr>
          <p:cNvSpPr/>
          <p:nvPr/>
        </p:nvSpPr>
        <p:spPr>
          <a:xfrm>
            <a:off x="10055285" y="3300984"/>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68" name="Oval 67">
            <a:extLst>
              <a:ext uri="{FF2B5EF4-FFF2-40B4-BE49-F238E27FC236}">
                <a16:creationId xmlns:a16="http://schemas.microsoft.com/office/drawing/2014/main" id="{BDB6B6A3-96B4-AE23-6921-F8BE200A5BBB}"/>
              </a:ext>
            </a:extLst>
          </p:cNvPr>
          <p:cNvSpPr/>
          <p:nvPr/>
        </p:nvSpPr>
        <p:spPr>
          <a:xfrm>
            <a:off x="9558278" y="3486785"/>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70" name="Oval 69">
            <a:extLst>
              <a:ext uri="{FF2B5EF4-FFF2-40B4-BE49-F238E27FC236}">
                <a16:creationId xmlns:a16="http://schemas.microsoft.com/office/drawing/2014/main" id="{908FEE44-14BD-1CAE-0A61-D0F855801A20}"/>
              </a:ext>
            </a:extLst>
          </p:cNvPr>
          <p:cNvSpPr/>
          <p:nvPr/>
        </p:nvSpPr>
        <p:spPr>
          <a:xfrm>
            <a:off x="9967226" y="3589412"/>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71" name="Oval 70">
            <a:extLst>
              <a:ext uri="{FF2B5EF4-FFF2-40B4-BE49-F238E27FC236}">
                <a16:creationId xmlns:a16="http://schemas.microsoft.com/office/drawing/2014/main" id="{F444E9AD-019C-34EF-0D38-566F5715AF99}"/>
              </a:ext>
            </a:extLst>
          </p:cNvPr>
          <p:cNvSpPr/>
          <p:nvPr/>
        </p:nvSpPr>
        <p:spPr>
          <a:xfrm>
            <a:off x="8150915" y="4142739"/>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73" name="Straight Arrow Connector 72">
            <a:extLst>
              <a:ext uri="{FF2B5EF4-FFF2-40B4-BE49-F238E27FC236}">
                <a16:creationId xmlns:a16="http://schemas.microsoft.com/office/drawing/2014/main" id="{44E3FA8B-B163-4974-4EDE-E8547AAF5A74}"/>
              </a:ext>
            </a:extLst>
          </p:cNvPr>
          <p:cNvCxnSpPr>
            <a:cxnSpLocks/>
          </p:cNvCxnSpPr>
          <p:nvPr/>
        </p:nvCxnSpPr>
        <p:spPr>
          <a:xfrm flipV="1">
            <a:off x="7532878" y="4327920"/>
            <a:ext cx="537126" cy="17034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782870F-8D77-105A-FAFE-8E89D19C1523}"/>
              </a:ext>
            </a:extLst>
          </p:cNvPr>
          <p:cNvCxnSpPr>
            <a:cxnSpLocks/>
          </p:cNvCxnSpPr>
          <p:nvPr/>
        </p:nvCxnSpPr>
        <p:spPr>
          <a:xfrm flipH="1" flipV="1">
            <a:off x="10222617" y="3845674"/>
            <a:ext cx="403951" cy="32967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62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E50E0F-53E0-9BDE-3375-0E7F158CDA09}"/>
              </a:ext>
            </a:extLst>
          </p:cNvPr>
          <p:cNvSpPr>
            <a:spLocks noGrp="1"/>
          </p:cNvSpPr>
          <p:nvPr>
            <p:ph type="sldNum" sz="quarter" idx="4"/>
          </p:nvPr>
        </p:nvSpPr>
        <p:spPr>
          <a:xfrm>
            <a:off x="9020400" y="6356350"/>
            <a:ext cx="2743200" cy="365125"/>
          </a:xfrm>
        </p:spPr>
        <p:txBody>
          <a:bodyPr/>
          <a:lstStyle/>
          <a:p>
            <a:fld id="{48BC2822-A58B-453C-8B00-8B5FB70B15C0}" type="slidenum">
              <a:rPr lang="de-DE" smtClean="0"/>
              <a:pPr/>
              <a:t>5</a:t>
            </a:fld>
            <a:endParaRPr lang="de-DE" dirty="0"/>
          </a:p>
        </p:txBody>
      </p:sp>
      <p:sp>
        <p:nvSpPr>
          <p:cNvPr id="10" name="Date Placeholder 4">
            <a:extLst>
              <a:ext uri="{FF2B5EF4-FFF2-40B4-BE49-F238E27FC236}">
                <a16:creationId xmlns:a16="http://schemas.microsoft.com/office/drawing/2014/main" id="{05AE9139-14CD-5026-C30A-53A2AF30153A}"/>
              </a:ext>
            </a:extLst>
          </p:cNvPr>
          <p:cNvSpPr>
            <a:spLocks noGrp="1"/>
          </p:cNvSpPr>
          <p:nvPr>
            <p:ph type="dt" sz="half" idx="2"/>
          </p:nvPr>
        </p:nvSpPr>
        <p:spPr>
          <a:xfrm>
            <a:off x="428400" y="6356350"/>
            <a:ext cx="2743200" cy="365125"/>
          </a:xfrm>
        </p:spPr>
        <p:txBody>
          <a:bodyPr/>
          <a:lstStyle/>
          <a:p>
            <a:r>
              <a:rPr lang="de-DE" dirty="0"/>
              <a:t>13.11.2025</a:t>
            </a:r>
          </a:p>
        </p:txBody>
      </p:sp>
      <p:sp>
        <p:nvSpPr>
          <p:cNvPr id="11" name="Footer Placeholder 5">
            <a:extLst>
              <a:ext uri="{FF2B5EF4-FFF2-40B4-BE49-F238E27FC236}">
                <a16:creationId xmlns:a16="http://schemas.microsoft.com/office/drawing/2014/main" id="{57C5BCAE-CDB2-CEA4-A861-67C736ACCB35}"/>
              </a:ext>
            </a:extLst>
          </p:cNvPr>
          <p:cNvSpPr>
            <a:spLocks noGrp="1"/>
          </p:cNvSpPr>
          <p:nvPr>
            <p:ph type="ftr" sz="quarter" idx="3"/>
          </p:nvPr>
        </p:nvSpPr>
        <p:spPr>
          <a:xfrm>
            <a:off x="4038600" y="6356350"/>
            <a:ext cx="4114800" cy="365125"/>
          </a:xfrm>
        </p:spPr>
        <p:txBody>
          <a:bodyPr/>
          <a:lstStyle/>
          <a:p>
            <a:r>
              <a:rPr lang="de-DE" dirty="0"/>
              <a:t>MOPITAS 2025 - Christian Eger &amp; Helene Hemmer</a:t>
            </a:r>
          </a:p>
        </p:txBody>
      </p:sp>
      <p:pic>
        <p:nvPicPr>
          <p:cNvPr id="1026" name="Picture 2" descr="Figure 1">
            <a:extLst>
              <a:ext uri="{FF2B5EF4-FFF2-40B4-BE49-F238E27FC236}">
                <a16:creationId xmlns:a16="http://schemas.microsoft.com/office/drawing/2014/main" id="{11667E8C-2BC7-F2DB-A224-B8C68F0C0A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44" r="51692" b="6688"/>
          <a:stretch>
            <a:fillRect/>
          </a:stretch>
        </p:blipFill>
        <p:spPr bwMode="auto">
          <a:xfrm>
            <a:off x="6935291" y="0"/>
            <a:ext cx="4495800" cy="5784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6F2EAB-DD87-5381-640A-B42FFD7F6896}"/>
              </a:ext>
            </a:extLst>
          </p:cNvPr>
          <p:cNvSpPr txBox="1"/>
          <p:nvPr/>
        </p:nvSpPr>
        <p:spPr>
          <a:xfrm>
            <a:off x="6935291" y="5779269"/>
            <a:ext cx="4495800" cy="577081"/>
          </a:xfrm>
          <a:prstGeom prst="rect">
            <a:avLst/>
          </a:prstGeom>
          <a:noFill/>
        </p:spPr>
        <p:txBody>
          <a:bodyPr wrap="square" rtlCol="0">
            <a:spAutoFit/>
          </a:bodyPr>
          <a:lstStyle/>
          <a:p>
            <a:r>
              <a:rPr lang="en-US" sz="1050" dirty="0">
                <a:solidFill>
                  <a:srgbClr val="2F4884"/>
                </a:solidFill>
              </a:rPr>
              <a:t>Peterson, L., Artis, D. Intestinal epithelial cells: regulators of barrier function and immune homeostasis. </a:t>
            </a:r>
            <a:r>
              <a:rPr lang="en-US" sz="1050" i="1" dirty="0">
                <a:solidFill>
                  <a:srgbClr val="2F4884"/>
                </a:solidFill>
              </a:rPr>
              <a:t>Nat Rev Immunol</a:t>
            </a:r>
            <a:r>
              <a:rPr lang="en-US" sz="1050" dirty="0">
                <a:solidFill>
                  <a:srgbClr val="2F4884"/>
                </a:solidFill>
              </a:rPr>
              <a:t> </a:t>
            </a:r>
            <a:r>
              <a:rPr lang="en-US" sz="1050" b="1" dirty="0">
                <a:solidFill>
                  <a:srgbClr val="2F4884"/>
                </a:solidFill>
              </a:rPr>
              <a:t>14</a:t>
            </a:r>
            <a:r>
              <a:rPr lang="en-US" sz="1050" dirty="0">
                <a:solidFill>
                  <a:srgbClr val="2F4884"/>
                </a:solidFill>
              </a:rPr>
              <a:t>, 141–153 (2014). https://</a:t>
            </a:r>
            <a:r>
              <a:rPr lang="en-US" sz="1050" dirty="0" err="1">
                <a:solidFill>
                  <a:srgbClr val="2F4884"/>
                </a:solidFill>
              </a:rPr>
              <a:t>doi.org</a:t>
            </a:r>
            <a:r>
              <a:rPr lang="en-US" sz="1050" dirty="0">
                <a:solidFill>
                  <a:srgbClr val="2F4884"/>
                </a:solidFill>
              </a:rPr>
              <a:t>/10.1038/nri3608</a:t>
            </a:r>
          </a:p>
        </p:txBody>
      </p:sp>
      <p:pic>
        <p:nvPicPr>
          <p:cNvPr id="5" name="Picture 4" descr="A screenshot of a website&#10;&#10;AI-generated content may be incorrect.">
            <a:extLst>
              <a:ext uri="{FF2B5EF4-FFF2-40B4-BE49-F238E27FC236}">
                <a16:creationId xmlns:a16="http://schemas.microsoft.com/office/drawing/2014/main" id="{C9BC6608-087C-60B0-7CCD-2C5483683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400" y="1678802"/>
            <a:ext cx="4114800" cy="1213496"/>
          </a:xfrm>
          <a:prstGeom prst="rect">
            <a:avLst/>
          </a:prstGeom>
        </p:spPr>
      </p:pic>
      <p:pic>
        <p:nvPicPr>
          <p:cNvPr id="7" name="Picture 6">
            <a:extLst>
              <a:ext uri="{FF2B5EF4-FFF2-40B4-BE49-F238E27FC236}">
                <a16:creationId xmlns:a16="http://schemas.microsoft.com/office/drawing/2014/main" id="{4A7B1D10-1E24-B379-F414-18539B7E2C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400" y="3262079"/>
            <a:ext cx="3562349" cy="1219688"/>
          </a:xfrm>
          <a:prstGeom prst="rect">
            <a:avLst/>
          </a:prstGeom>
        </p:spPr>
      </p:pic>
      <p:sp>
        <p:nvSpPr>
          <p:cNvPr id="8" name="TextBox 7">
            <a:extLst>
              <a:ext uri="{FF2B5EF4-FFF2-40B4-BE49-F238E27FC236}">
                <a16:creationId xmlns:a16="http://schemas.microsoft.com/office/drawing/2014/main" id="{FF6D6DA0-8ECB-3653-1032-B09227D36276}"/>
              </a:ext>
            </a:extLst>
          </p:cNvPr>
          <p:cNvSpPr txBox="1"/>
          <p:nvPr/>
        </p:nvSpPr>
        <p:spPr>
          <a:xfrm>
            <a:off x="4975304" y="2100884"/>
            <a:ext cx="1527883" cy="369332"/>
          </a:xfrm>
          <a:prstGeom prst="rect">
            <a:avLst/>
          </a:prstGeom>
          <a:noFill/>
        </p:spPr>
        <p:txBody>
          <a:bodyPr wrap="square" rtlCol="0">
            <a:spAutoFit/>
          </a:bodyPr>
          <a:lstStyle/>
          <a:p>
            <a:r>
              <a:rPr lang="en-US" b="1" dirty="0">
                <a:solidFill>
                  <a:srgbClr val="2F4884"/>
                </a:solidFill>
              </a:rPr>
              <a:t>MERFISH data</a:t>
            </a:r>
          </a:p>
        </p:txBody>
      </p:sp>
      <p:sp>
        <p:nvSpPr>
          <p:cNvPr id="9" name="TextBox 8">
            <a:extLst>
              <a:ext uri="{FF2B5EF4-FFF2-40B4-BE49-F238E27FC236}">
                <a16:creationId xmlns:a16="http://schemas.microsoft.com/office/drawing/2014/main" id="{FB4291D5-44C9-3637-22B6-B7E714373774}"/>
              </a:ext>
            </a:extLst>
          </p:cNvPr>
          <p:cNvSpPr txBox="1"/>
          <p:nvPr/>
        </p:nvSpPr>
        <p:spPr>
          <a:xfrm>
            <a:off x="4837192" y="3687257"/>
            <a:ext cx="1804108" cy="369332"/>
          </a:xfrm>
          <a:prstGeom prst="rect">
            <a:avLst/>
          </a:prstGeom>
          <a:noFill/>
        </p:spPr>
        <p:txBody>
          <a:bodyPr wrap="square" rtlCol="0">
            <a:spAutoFit/>
          </a:bodyPr>
          <a:lstStyle/>
          <a:p>
            <a:r>
              <a:rPr lang="en-US" b="1" dirty="0" err="1">
                <a:solidFill>
                  <a:srgbClr val="2F4884"/>
                </a:solidFill>
              </a:rPr>
              <a:t>scRNA</a:t>
            </a:r>
            <a:r>
              <a:rPr lang="en-US" b="1" dirty="0">
                <a:solidFill>
                  <a:srgbClr val="2F4884"/>
                </a:solidFill>
              </a:rPr>
              <a:t>-seq data</a:t>
            </a:r>
          </a:p>
        </p:txBody>
      </p:sp>
      <p:sp>
        <p:nvSpPr>
          <p:cNvPr id="3" name="Rectangle 2">
            <a:extLst>
              <a:ext uri="{FF2B5EF4-FFF2-40B4-BE49-F238E27FC236}">
                <a16:creationId xmlns:a16="http://schemas.microsoft.com/office/drawing/2014/main" id="{0433EED0-03EE-CCB1-1350-593B33369543}"/>
              </a:ext>
            </a:extLst>
          </p:cNvPr>
          <p:cNvSpPr/>
          <p:nvPr/>
        </p:nvSpPr>
        <p:spPr>
          <a:xfrm>
            <a:off x="7474226" y="4481767"/>
            <a:ext cx="1331844" cy="105432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491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1DFFC-B694-595A-5C68-E402559821C4}"/>
            </a:ext>
          </a:extLst>
        </p:cNvPr>
        <p:cNvGrpSpPr/>
        <p:nvPr/>
      </p:nvGrpSpPr>
      <p:grpSpPr>
        <a:xfrm>
          <a:off x="0" y="0"/>
          <a:ext cx="0" cy="0"/>
          <a:chOff x="0" y="0"/>
          <a:chExt cx="0" cy="0"/>
        </a:xfrm>
      </p:grpSpPr>
      <p:pic>
        <p:nvPicPr>
          <p:cNvPr id="14" name="Picture 2" descr="Fig. 1">
            <a:extLst>
              <a:ext uri="{FF2B5EF4-FFF2-40B4-BE49-F238E27FC236}">
                <a16:creationId xmlns:a16="http://schemas.microsoft.com/office/drawing/2014/main" id="{935AD3E3-1A70-D831-6528-9C968D29D6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4" t="75425" r="23981" b="-251"/>
          <a:stretch/>
        </p:blipFill>
        <p:spPr bwMode="auto">
          <a:xfrm>
            <a:off x="6434048" y="4422324"/>
            <a:ext cx="2236676" cy="1819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731409-9126-9B3F-DB49-E09ED9CC0064}"/>
              </a:ext>
            </a:extLst>
          </p:cNvPr>
          <p:cNvSpPr>
            <a:spLocks noGrp="1"/>
          </p:cNvSpPr>
          <p:nvPr>
            <p:ph type="title"/>
          </p:nvPr>
        </p:nvSpPr>
        <p:spPr>
          <a:xfrm>
            <a:off x="130327" y="99057"/>
            <a:ext cx="7057551" cy="901642"/>
          </a:xfrm>
        </p:spPr>
        <p:txBody>
          <a:bodyPr/>
          <a:lstStyle/>
          <a:p>
            <a:r>
              <a:rPr lang="en-US" dirty="0"/>
              <a:t>Niche covariation analysis with </a:t>
            </a:r>
            <a:r>
              <a:rPr lang="en-US" dirty="0" err="1"/>
              <a:t>NiCo</a:t>
            </a:r>
            <a:endParaRPr lang="en-US" dirty="0"/>
          </a:p>
        </p:txBody>
      </p:sp>
      <p:sp>
        <p:nvSpPr>
          <p:cNvPr id="4" name="Slide Number Placeholder 3">
            <a:extLst>
              <a:ext uri="{FF2B5EF4-FFF2-40B4-BE49-F238E27FC236}">
                <a16:creationId xmlns:a16="http://schemas.microsoft.com/office/drawing/2014/main" id="{B57795C8-29FD-E453-B663-A7B8BC23111F}"/>
              </a:ext>
            </a:extLst>
          </p:cNvPr>
          <p:cNvSpPr>
            <a:spLocks noGrp="1"/>
          </p:cNvSpPr>
          <p:nvPr>
            <p:ph type="sldNum" sz="quarter" idx="4"/>
          </p:nvPr>
        </p:nvSpPr>
        <p:spPr/>
        <p:txBody>
          <a:bodyPr/>
          <a:lstStyle/>
          <a:p>
            <a:fld id="{48BC2822-A58B-453C-8B00-8B5FB70B15C0}" type="slidenum">
              <a:rPr lang="de-DE" smtClean="0"/>
              <a:pPr/>
              <a:t>6</a:t>
            </a:fld>
            <a:endParaRPr lang="de-DE" dirty="0"/>
          </a:p>
        </p:txBody>
      </p:sp>
      <p:pic>
        <p:nvPicPr>
          <p:cNvPr id="7" name="Picture 6" descr="A diagram of a single-cell data&#10;&#10;Description automatically generated">
            <a:extLst>
              <a:ext uri="{FF2B5EF4-FFF2-40B4-BE49-F238E27FC236}">
                <a16:creationId xmlns:a16="http://schemas.microsoft.com/office/drawing/2014/main" id="{C162C1F0-B145-3121-2502-68E108370F2C}"/>
              </a:ext>
            </a:extLst>
          </p:cNvPr>
          <p:cNvPicPr>
            <a:picLocks noChangeAspect="1"/>
          </p:cNvPicPr>
          <p:nvPr/>
        </p:nvPicPr>
        <p:blipFill>
          <a:blip r:embed="rId3">
            <a:extLst>
              <a:ext uri="{28A0092B-C50C-407E-A947-70E740481C1C}">
                <a14:useLocalDpi xmlns:a14="http://schemas.microsoft.com/office/drawing/2010/main" val="0"/>
              </a:ext>
            </a:extLst>
          </a:blip>
          <a:srcRect l="4549" t="10685"/>
          <a:stretch/>
        </p:blipFill>
        <p:spPr>
          <a:xfrm>
            <a:off x="208652" y="1716174"/>
            <a:ext cx="6237765" cy="1419165"/>
          </a:xfrm>
          <a:prstGeom prst="rect">
            <a:avLst/>
          </a:prstGeom>
        </p:spPr>
      </p:pic>
      <p:sp>
        <p:nvSpPr>
          <p:cNvPr id="10" name="Rectangle 9">
            <a:extLst>
              <a:ext uri="{FF2B5EF4-FFF2-40B4-BE49-F238E27FC236}">
                <a16:creationId xmlns:a16="http://schemas.microsoft.com/office/drawing/2014/main" id="{FE5DE63C-A39F-4975-9BEC-C04FD75256E6}"/>
              </a:ext>
            </a:extLst>
          </p:cNvPr>
          <p:cNvSpPr/>
          <p:nvPr/>
        </p:nvSpPr>
        <p:spPr>
          <a:xfrm>
            <a:off x="2234093" y="1070164"/>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Annotation module</a:t>
            </a:r>
          </a:p>
        </p:txBody>
      </p:sp>
      <p:sp>
        <p:nvSpPr>
          <p:cNvPr id="11" name="Rectangle 10">
            <a:extLst>
              <a:ext uri="{FF2B5EF4-FFF2-40B4-BE49-F238E27FC236}">
                <a16:creationId xmlns:a16="http://schemas.microsoft.com/office/drawing/2014/main" id="{BFC0EBD2-0D20-B870-DD9E-FB599E9E2CBB}"/>
              </a:ext>
            </a:extLst>
          </p:cNvPr>
          <p:cNvSpPr/>
          <p:nvPr/>
        </p:nvSpPr>
        <p:spPr>
          <a:xfrm>
            <a:off x="7716938" y="539222"/>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Interaction module</a:t>
            </a:r>
          </a:p>
        </p:txBody>
      </p:sp>
      <p:sp>
        <p:nvSpPr>
          <p:cNvPr id="12" name="Rectangle 11">
            <a:extLst>
              <a:ext uri="{FF2B5EF4-FFF2-40B4-BE49-F238E27FC236}">
                <a16:creationId xmlns:a16="http://schemas.microsoft.com/office/drawing/2014/main" id="{36C6041D-88A4-5D2E-9C08-3ABCA94302AC}"/>
              </a:ext>
            </a:extLst>
          </p:cNvPr>
          <p:cNvSpPr/>
          <p:nvPr/>
        </p:nvSpPr>
        <p:spPr>
          <a:xfrm>
            <a:off x="5000996" y="3812255"/>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Covariation module</a:t>
            </a:r>
          </a:p>
        </p:txBody>
      </p:sp>
      <p:pic>
        <p:nvPicPr>
          <p:cNvPr id="13" name="Picture 12" descr="A diagram of a graph&#10;&#10;Description automatically generated with medium confidence">
            <a:extLst>
              <a:ext uri="{FF2B5EF4-FFF2-40B4-BE49-F238E27FC236}">
                <a16:creationId xmlns:a16="http://schemas.microsoft.com/office/drawing/2014/main" id="{60924E9E-A20C-33B8-84F7-37BB8F216E9B}"/>
              </a:ext>
            </a:extLst>
          </p:cNvPr>
          <p:cNvPicPr>
            <a:picLocks noChangeAspect="1"/>
          </p:cNvPicPr>
          <p:nvPr/>
        </p:nvPicPr>
        <p:blipFill>
          <a:blip r:embed="rId4">
            <a:extLst>
              <a:ext uri="{28A0092B-C50C-407E-A947-70E740481C1C}">
                <a14:useLocalDpi xmlns:a14="http://schemas.microsoft.com/office/drawing/2010/main" val="0"/>
              </a:ext>
            </a:extLst>
          </a:blip>
          <a:srcRect l="5474" t="4131" r="59310" b="3081"/>
          <a:stretch/>
        </p:blipFill>
        <p:spPr>
          <a:xfrm>
            <a:off x="7228759" y="1346995"/>
            <a:ext cx="3163241" cy="2198765"/>
          </a:xfrm>
          <a:prstGeom prst="rect">
            <a:avLst/>
          </a:prstGeom>
        </p:spPr>
      </p:pic>
      <p:sp>
        <p:nvSpPr>
          <p:cNvPr id="9" name="Rectangle 8">
            <a:extLst>
              <a:ext uri="{FF2B5EF4-FFF2-40B4-BE49-F238E27FC236}">
                <a16:creationId xmlns:a16="http://schemas.microsoft.com/office/drawing/2014/main" id="{D40C1E29-A836-9C86-F0B1-A3CC53FEF190}"/>
              </a:ext>
            </a:extLst>
          </p:cNvPr>
          <p:cNvSpPr/>
          <p:nvPr/>
        </p:nvSpPr>
        <p:spPr>
          <a:xfrm>
            <a:off x="7799294" y="3907468"/>
            <a:ext cx="1559859" cy="4357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F64392D-A97E-87EF-CD9C-284F58AA9C76}"/>
              </a:ext>
            </a:extLst>
          </p:cNvPr>
          <p:cNvPicPr>
            <a:picLocks noChangeAspect="1"/>
          </p:cNvPicPr>
          <p:nvPr/>
        </p:nvPicPr>
        <p:blipFill>
          <a:blip r:embed="rId5"/>
          <a:stretch>
            <a:fillRect/>
          </a:stretch>
        </p:blipFill>
        <p:spPr>
          <a:xfrm>
            <a:off x="1800000" y="4704905"/>
            <a:ext cx="3797300" cy="1536700"/>
          </a:xfrm>
          <a:prstGeom prst="rect">
            <a:avLst/>
          </a:prstGeom>
        </p:spPr>
      </p:pic>
      <p:sp>
        <p:nvSpPr>
          <p:cNvPr id="15" name="Rectangle 14">
            <a:extLst>
              <a:ext uri="{FF2B5EF4-FFF2-40B4-BE49-F238E27FC236}">
                <a16:creationId xmlns:a16="http://schemas.microsoft.com/office/drawing/2014/main" id="{9EC3DE8C-E443-0809-542E-ABAD2A80B211}"/>
              </a:ext>
            </a:extLst>
          </p:cNvPr>
          <p:cNvSpPr/>
          <p:nvPr/>
        </p:nvSpPr>
        <p:spPr>
          <a:xfrm>
            <a:off x="1677263" y="3722662"/>
            <a:ext cx="10024378" cy="2628473"/>
          </a:xfrm>
          <a:prstGeom prst="rect">
            <a:avLst/>
          </a:prstGeom>
          <a:solidFill>
            <a:schemeClr val="bg1">
              <a:alpha val="666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46B5C978-95A2-B8BF-B625-EC828E6258FF}"/>
              </a:ext>
            </a:extLst>
          </p:cNvPr>
          <p:cNvSpPr>
            <a:spLocks noGrp="1"/>
          </p:cNvSpPr>
          <p:nvPr>
            <p:ph type="dt" sz="half" idx="2"/>
          </p:nvPr>
        </p:nvSpPr>
        <p:spPr>
          <a:xfrm>
            <a:off x="428400" y="6356350"/>
            <a:ext cx="2743200" cy="365125"/>
          </a:xfrm>
        </p:spPr>
        <p:txBody>
          <a:bodyPr/>
          <a:lstStyle/>
          <a:p>
            <a:r>
              <a:rPr lang="de-DE" dirty="0"/>
              <a:t>13.11.2025</a:t>
            </a:r>
          </a:p>
        </p:txBody>
      </p:sp>
      <p:sp>
        <p:nvSpPr>
          <p:cNvPr id="6" name="Footer Placeholder 5">
            <a:extLst>
              <a:ext uri="{FF2B5EF4-FFF2-40B4-BE49-F238E27FC236}">
                <a16:creationId xmlns:a16="http://schemas.microsoft.com/office/drawing/2014/main" id="{D8B6A1B3-B3F5-B54A-656D-CC1A3F687935}"/>
              </a:ext>
            </a:extLst>
          </p:cNvPr>
          <p:cNvSpPr>
            <a:spLocks noGrp="1"/>
          </p:cNvSpPr>
          <p:nvPr>
            <p:ph type="ftr" sz="quarter" idx="3"/>
          </p:nvPr>
        </p:nvSpPr>
        <p:spPr>
          <a:xfrm>
            <a:off x="4038600" y="6356350"/>
            <a:ext cx="4114800" cy="365125"/>
          </a:xfrm>
        </p:spPr>
        <p:txBody>
          <a:bodyPr/>
          <a:lstStyle/>
          <a:p>
            <a:r>
              <a:rPr lang="de-DE" dirty="0"/>
              <a:t>MOPITAS 2025 - Christian Eger &amp; Helene Hemmer</a:t>
            </a:r>
          </a:p>
        </p:txBody>
      </p:sp>
    </p:spTree>
    <p:extLst>
      <p:ext uri="{BB962C8B-B14F-4D97-AF65-F5344CB8AC3E}">
        <p14:creationId xmlns:p14="http://schemas.microsoft.com/office/powerpoint/2010/main" val="2965095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4247-C3E9-A990-64AE-F8B99D28C47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413F35-B0B7-9314-9393-9E47E1601F9A}"/>
              </a:ext>
            </a:extLst>
          </p:cNvPr>
          <p:cNvSpPr>
            <a:spLocks noGrp="1"/>
          </p:cNvSpPr>
          <p:nvPr>
            <p:ph type="sldNum" sz="quarter" idx="4"/>
          </p:nvPr>
        </p:nvSpPr>
        <p:spPr/>
        <p:txBody>
          <a:bodyPr/>
          <a:lstStyle/>
          <a:p>
            <a:fld id="{48BC2822-A58B-453C-8B00-8B5FB70B15C0}" type="slidenum">
              <a:rPr lang="de-DE" smtClean="0"/>
              <a:pPr/>
              <a:t>7</a:t>
            </a:fld>
            <a:endParaRPr lang="de-DE" dirty="0"/>
          </a:p>
        </p:txBody>
      </p:sp>
      <p:grpSp>
        <p:nvGrpSpPr>
          <p:cNvPr id="17" name="Group 16">
            <a:extLst>
              <a:ext uri="{FF2B5EF4-FFF2-40B4-BE49-F238E27FC236}">
                <a16:creationId xmlns:a16="http://schemas.microsoft.com/office/drawing/2014/main" id="{A3CBC8A4-8405-0499-67CC-49FCB0DEF657}"/>
              </a:ext>
            </a:extLst>
          </p:cNvPr>
          <p:cNvGrpSpPr/>
          <p:nvPr/>
        </p:nvGrpSpPr>
        <p:grpSpPr>
          <a:xfrm>
            <a:off x="212351" y="979300"/>
            <a:ext cx="1317523" cy="4254789"/>
            <a:chOff x="212351" y="979300"/>
            <a:chExt cx="1317523" cy="4254789"/>
          </a:xfrm>
        </p:grpSpPr>
        <p:sp>
          <p:nvSpPr>
            <p:cNvPr id="11" name="Notched Right Arrow 10">
              <a:extLst>
                <a:ext uri="{FF2B5EF4-FFF2-40B4-BE49-F238E27FC236}">
                  <a16:creationId xmlns:a16="http://schemas.microsoft.com/office/drawing/2014/main" id="{DE2C1D0A-E074-8C3C-E244-02042434A1ED}"/>
                </a:ext>
              </a:extLst>
            </p:cNvPr>
            <p:cNvSpPr/>
            <p:nvPr/>
          </p:nvSpPr>
          <p:spPr>
            <a:xfrm rot="5400000">
              <a:off x="270856" y="1778554"/>
              <a:ext cx="1185610" cy="709682"/>
            </a:xfrm>
            <a:prstGeom prst="notchedRightArrow">
              <a:avLst/>
            </a:prstGeom>
            <a:solidFill>
              <a:srgbClr val="006C67">
                <a:alpha val="50196"/>
              </a:srgbClr>
            </a:solidFill>
            <a:ln>
              <a:solidFill>
                <a:srgbClr val="223F59">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BA32AC-958D-5879-3DB1-4278001F2EE9}"/>
                </a:ext>
              </a:extLst>
            </p:cNvPr>
            <p:cNvSpPr/>
            <p:nvPr/>
          </p:nvSpPr>
          <p:spPr>
            <a:xfrm>
              <a:off x="212351" y="979300"/>
              <a:ext cx="1317523" cy="530942"/>
            </a:xfrm>
            <a:prstGeom prst="rect">
              <a:avLst/>
            </a:prstGeom>
            <a:solidFill>
              <a:srgbClr val="2B4277">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Annotation module</a:t>
              </a:r>
            </a:p>
          </p:txBody>
        </p:sp>
        <p:sp>
          <p:nvSpPr>
            <p:cNvPr id="14" name="Rectangle 13">
              <a:extLst>
                <a:ext uri="{FF2B5EF4-FFF2-40B4-BE49-F238E27FC236}">
                  <a16:creationId xmlns:a16="http://schemas.microsoft.com/office/drawing/2014/main" id="{46BCB5B0-63B2-6377-30DD-0DB5B64B03D5}"/>
                </a:ext>
              </a:extLst>
            </p:cNvPr>
            <p:cNvSpPr/>
            <p:nvPr/>
          </p:nvSpPr>
          <p:spPr>
            <a:xfrm>
              <a:off x="212351" y="2837247"/>
              <a:ext cx="1317523"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Interaction module</a:t>
              </a:r>
            </a:p>
          </p:txBody>
        </p:sp>
        <p:sp>
          <p:nvSpPr>
            <p:cNvPr id="15" name="Rectangle 14">
              <a:extLst>
                <a:ext uri="{FF2B5EF4-FFF2-40B4-BE49-F238E27FC236}">
                  <a16:creationId xmlns:a16="http://schemas.microsoft.com/office/drawing/2014/main" id="{43EF19D4-5A37-5A76-2E0C-2ADFB1E4FC1F}"/>
                </a:ext>
              </a:extLst>
            </p:cNvPr>
            <p:cNvSpPr/>
            <p:nvPr/>
          </p:nvSpPr>
          <p:spPr>
            <a:xfrm>
              <a:off x="212351" y="4703147"/>
              <a:ext cx="1317523" cy="530942"/>
            </a:xfrm>
            <a:prstGeom prst="rect">
              <a:avLst/>
            </a:prstGeom>
            <a:solidFill>
              <a:srgbClr val="2B4277">
                <a:alpha val="50196"/>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Covariation module</a:t>
              </a:r>
            </a:p>
          </p:txBody>
        </p:sp>
        <p:sp>
          <p:nvSpPr>
            <p:cNvPr id="16" name="Notched Right Arrow 15">
              <a:extLst>
                <a:ext uri="{FF2B5EF4-FFF2-40B4-BE49-F238E27FC236}">
                  <a16:creationId xmlns:a16="http://schemas.microsoft.com/office/drawing/2014/main" id="{B321B786-CCFB-DD47-F537-8E47129EC2BA}"/>
                </a:ext>
              </a:extLst>
            </p:cNvPr>
            <p:cNvSpPr/>
            <p:nvPr/>
          </p:nvSpPr>
          <p:spPr>
            <a:xfrm rot="5400000">
              <a:off x="270856" y="3666964"/>
              <a:ext cx="1185610" cy="709682"/>
            </a:xfrm>
            <a:prstGeom prst="notchedRightArrow">
              <a:avLst/>
            </a:prstGeom>
            <a:solidFill>
              <a:srgbClr val="006C67">
                <a:alpha val="50196"/>
              </a:srgbClr>
            </a:solidFill>
            <a:ln>
              <a:solidFill>
                <a:srgbClr val="223F59">
                  <a:alpha val="50196"/>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6146CB92-2B1A-AA30-FAE6-03177BDD01BF}"/>
              </a:ext>
            </a:extLst>
          </p:cNvPr>
          <p:cNvSpPr txBox="1"/>
          <p:nvPr/>
        </p:nvSpPr>
        <p:spPr>
          <a:xfrm>
            <a:off x="2362672" y="146209"/>
            <a:ext cx="7466656" cy="369332"/>
          </a:xfrm>
          <a:prstGeom prst="rect">
            <a:avLst/>
          </a:prstGeom>
          <a:solidFill>
            <a:srgbClr val="006C67"/>
          </a:solidFill>
        </p:spPr>
        <p:txBody>
          <a:bodyPr wrap="square" rtlCol="0">
            <a:spAutoFit/>
          </a:bodyPr>
          <a:lstStyle/>
          <a:p>
            <a:r>
              <a:rPr lang="en-US" b="1" dirty="0">
                <a:solidFill>
                  <a:schemeClr val="bg1"/>
                </a:solidFill>
              </a:rPr>
              <a:t>Inference of significant cell-type interactions based on spatial co-localization</a:t>
            </a:r>
          </a:p>
        </p:txBody>
      </p:sp>
      <p:grpSp>
        <p:nvGrpSpPr>
          <p:cNvPr id="23" name="Group 22">
            <a:extLst>
              <a:ext uri="{FF2B5EF4-FFF2-40B4-BE49-F238E27FC236}">
                <a16:creationId xmlns:a16="http://schemas.microsoft.com/office/drawing/2014/main" id="{CD075C52-5268-1BF4-E590-C7262E892771}"/>
              </a:ext>
            </a:extLst>
          </p:cNvPr>
          <p:cNvGrpSpPr/>
          <p:nvPr/>
        </p:nvGrpSpPr>
        <p:grpSpPr>
          <a:xfrm>
            <a:off x="1915862" y="2888582"/>
            <a:ext cx="2739199" cy="2704018"/>
            <a:chOff x="1915862" y="2888582"/>
            <a:chExt cx="2739199" cy="2704018"/>
          </a:xfrm>
        </p:grpSpPr>
        <p:sp>
          <p:nvSpPr>
            <p:cNvPr id="3" name="Rectangle 2">
              <a:extLst>
                <a:ext uri="{FF2B5EF4-FFF2-40B4-BE49-F238E27FC236}">
                  <a16:creationId xmlns:a16="http://schemas.microsoft.com/office/drawing/2014/main" id="{5474BC54-53DA-A84B-4F0F-2C70F864EFB9}"/>
                </a:ext>
              </a:extLst>
            </p:cNvPr>
            <p:cNvSpPr/>
            <p:nvPr/>
          </p:nvSpPr>
          <p:spPr>
            <a:xfrm>
              <a:off x="1915862" y="3228580"/>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1</a:t>
              </a:r>
            </a:p>
          </p:txBody>
        </p:sp>
        <p:sp>
          <p:nvSpPr>
            <p:cNvPr id="6" name="Oval 5">
              <a:extLst>
                <a:ext uri="{FF2B5EF4-FFF2-40B4-BE49-F238E27FC236}">
                  <a16:creationId xmlns:a16="http://schemas.microsoft.com/office/drawing/2014/main" id="{C8865010-D58A-97A6-723C-8AC0CC20D9AB}"/>
                </a:ext>
              </a:extLst>
            </p:cNvPr>
            <p:cNvSpPr/>
            <p:nvPr/>
          </p:nvSpPr>
          <p:spPr>
            <a:xfrm>
              <a:off x="2702836" y="3852820"/>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8" name="Oval 7">
              <a:extLst>
                <a:ext uri="{FF2B5EF4-FFF2-40B4-BE49-F238E27FC236}">
                  <a16:creationId xmlns:a16="http://schemas.microsoft.com/office/drawing/2014/main" id="{1AB70BBE-FD37-0647-CA2B-3805480F656D}"/>
                </a:ext>
              </a:extLst>
            </p:cNvPr>
            <p:cNvSpPr/>
            <p:nvPr/>
          </p:nvSpPr>
          <p:spPr>
            <a:xfrm>
              <a:off x="3283287" y="4345274"/>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2" name="Oval 11">
              <a:extLst>
                <a:ext uri="{FF2B5EF4-FFF2-40B4-BE49-F238E27FC236}">
                  <a16:creationId xmlns:a16="http://schemas.microsoft.com/office/drawing/2014/main" id="{3EA42129-5D96-8E01-4B59-D3AD1DFBF5EC}"/>
                </a:ext>
              </a:extLst>
            </p:cNvPr>
            <p:cNvSpPr/>
            <p:nvPr/>
          </p:nvSpPr>
          <p:spPr>
            <a:xfrm>
              <a:off x="2436292" y="5336568"/>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8" name="Oval 17">
              <a:extLst>
                <a:ext uri="{FF2B5EF4-FFF2-40B4-BE49-F238E27FC236}">
                  <a16:creationId xmlns:a16="http://schemas.microsoft.com/office/drawing/2014/main" id="{EE14FD02-D11D-79D4-D8C8-9057A8682794}"/>
                </a:ext>
              </a:extLst>
            </p:cNvPr>
            <p:cNvSpPr/>
            <p:nvPr/>
          </p:nvSpPr>
          <p:spPr>
            <a:xfrm>
              <a:off x="3329245" y="5164241"/>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9" name="Oval 18">
              <a:extLst>
                <a:ext uri="{FF2B5EF4-FFF2-40B4-BE49-F238E27FC236}">
                  <a16:creationId xmlns:a16="http://schemas.microsoft.com/office/drawing/2014/main" id="{DB69252D-97A1-79CE-13CD-BC6D43A9C709}"/>
                </a:ext>
              </a:extLst>
            </p:cNvPr>
            <p:cNvSpPr/>
            <p:nvPr/>
          </p:nvSpPr>
          <p:spPr>
            <a:xfrm>
              <a:off x="3062701" y="4603915"/>
              <a:ext cx="266544" cy="256032"/>
            </a:xfrm>
            <a:prstGeom prst="ellipse">
              <a:avLst/>
            </a:prstGeom>
            <a:solidFill>
              <a:schemeClr val="accent2">
                <a:lumMod val="75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9080AC07-E32A-8603-0DC6-79CAB2F023EB}"/>
                </a:ext>
              </a:extLst>
            </p:cNvPr>
            <p:cNvSpPr/>
            <p:nvPr/>
          </p:nvSpPr>
          <p:spPr>
            <a:xfrm>
              <a:off x="3492023" y="4656496"/>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21" name="Oval 20">
              <a:extLst>
                <a:ext uri="{FF2B5EF4-FFF2-40B4-BE49-F238E27FC236}">
                  <a16:creationId xmlns:a16="http://schemas.microsoft.com/office/drawing/2014/main" id="{CE799E14-4BE9-75E2-7C4C-9E981AE683E6}"/>
                </a:ext>
              </a:extLst>
            </p:cNvPr>
            <p:cNvSpPr/>
            <p:nvPr/>
          </p:nvSpPr>
          <p:spPr>
            <a:xfrm>
              <a:off x="2773178" y="4398909"/>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22" name="Oval 21">
              <a:extLst>
                <a:ext uri="{FF2B5EF4-FFF2-40B4-BE49-F238E27FC236}">
                  <a16:creationId xmlns:a16="http://schemas.microsoft.com/office/drawing/2014/main" id="{2A0C258E-EA2F-DA9F-2CBE-74CFFD970AEA}"/>
                </a:ext>
              </a:extLst>
            </p:cNvPr>
            <p:cNvSpPr/>
            <p:nvPr/>
          </p:nvSpPr>
          <p:spPr>
            <a:xfrm>
              <a:off x="2784668" y="4841634"/>
              <a:ext cx="266544" cy="256032"/>
            </a:xfrm>
            <a:prstGeom prst="ellipse">
              <a:avLst/>
            </a:prstGeom>
            <a:solidFill>
              <a:schemeClr val="accent1">
                <a:lumMod val="20000"/>
                <a:lumOff val="80000"/>
              </a:schemeClr>
            </a:solid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24" name="Straight Connector 23">
              <a:extLst>
                <a:ext uri="{FF2B5EF4-FFF2-40B4-BE49-F238E27FC236}">
                  <a16:creationId xmlns:a16="http://schemas.microsoft.com/office/drawing/2014/main" id="{8523AC9E-13B9-52F5-D90B-AE52BF887345}"/>
                </a:ext>
              </a:extLst>
            </p:cNvPr>
            <p:cNvCxnSpPr>
              <a:cxnSpLocks/>
              <a:stCxn id="21" idx="5"/>
            </p:cNvCxnSpPr>
            <p:nvPr/>
          </p:nvCxnSpPr>
          <p:spPr>
            <a:xfrm>
              <a:off x="3000688" y="4617446"/>
              <a:ext cx="214078" cy="127881"/>
            </a:xfrm>
            <a:prstGeom prst="line">
              <a:avLst/>
            </a:prstGeom>
            <a:ln w="38100">
              <a:solidFill>
                <a:srgbClr val="006C6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7706B3-23C6-5948-2780-88BE2149A54B}"/>
                </a:ext>
              </a:extLst>
            </p:cNvPr>
            <p:cNvCxnSpPr>
              <a:cxnSpLocks/>
            </p:cNvCxnSpPr>
            <p:nvPr/>
          </p:nvCxnSpPr>
          <p:spPr>
            <a:xfrm flipH="1">
              <a:off x="2917940" y="4728515"/>
              <a:ext cx="278033" cy="259695"/>
            </a:xfrm>
            <a:prstGeom prst="line">
              <a:avLst/>
            </a:prstGeom>
            <a:ln w="38100">
              <a:solidFill>
                <a:srgbClr val="006C6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30C876-B844-AF3E-082E-C6A96F2EF601}"/>
                </a:ext>
              </a:extLst>
            </p:cNvPr>
            <p:cNvCxnSpPr>
              <a:cxnSpLocks/>
            </p:cNvCxnSpPr>
            <p:nvPr/>
          </p:nvCxnSpPr>
          <p:spPr>
            <a:xfrm flipH="1">
              <a:off x="3202500" y="4473290"/>
              <a:ext cx="214059" cy="255225"/>
            </a:xfrm>
            <a:prstGeom prst="line">
              <a:avLst/>
            </a:prstGeom>
            <a:ln w="38100">
              <a:solidFill>
                <a:srgbClr val="006C6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004EE50-F38D-7D7B-51F3-AB5BC70D981E}"/>
                </a:ext>
              </a:extLst>
            </p:cNvPr>
            <p:cNvCxnSpPr>
              <a:cxnSpLocks/>
            </p:cNvCxnSpPr>
            <p:nvPr/>
          </p:nvCxnSpPr>
          <p:spPr>
            <a:xfrm flipH="1" flipV="1">
              <a:off x="3202500" y="4728515"/>
              <a:ext cx="437864" cy="64994"/>
            </a:xfrm>
            <a:prstGeom prst="line">
              <a:avLst/>
            </a:prstGeom>
            <a:ln w="38100">
              <a:solidFill>
                <a:srgbClr val="006C67"/>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2B58E17-A598-F8C3-3E3A-C405F3387D78}"/>
                </a:ext>
              </a:extLst>
            </p:cNvPr>
            <p:cNvSpPr txBox="1"/>
            <p:nvPr/>
          </p:nvSpPr>
          <p:spPr>
            <a:xfrm>
              <a:off x="2269973" y="2888582"/>
              <a:ext cx="2385088" cy="923330"/>
            </a:xfrm>
            <a:prstGeom prst="rect">
              <a:avLst/>
            </a:prstGeom>
            <a:noFill/>
          </p:spPr>
          <p:txBody>
            <a:bodyPr wrap="square" rtlCol="0">
              <a:spAutoFit/>
            </a:bodyPr>
            <a:lstStyle/>
            <a:p>
              <a:r>
                <a:rPr lang="en-US" b="1" dirty="0">
                  <a:solidFill>
                    <a:srgbClr val="006C67"/>
                  </a:solidFill>
                </a:rPr>
                <a:t>Define neighbors of a cell based on</a:t>
              </a:r>
            </a:p>
            <a:p>
              <a:r>
                <a:rPr lang="en-US" b="1" dirty="0">
                  <a:solidFill>
                    <a:srgbClr val="006C67"/>
                  </a:solidFill>
                </a:rPr>
                <a:t>Delaunay triangulation</a:t>
              </a:r>
            </a:p>
          </p:txBody>
        </p:sp>
      </p:grpSp>
      <p:sp>
        <p:nvSpPr>
          <p:cNvPr id="45" name="TextBox 44">
            <a:extLst>
              <a:ext uri="{FF2B5EF4-FFF2-40B4-BE49-F238E27FC236}">
                <a16:creationId xmlns:a16="http://schemas.microsoft.com/office/drawing/2014/main" id="{7541142D-8BA6-D29F-C4C0-CD37C905CF48}"/>
              </a:ext>
            </a:extLst>
          </p:cNvPr>
          <p:cNvSpPr txBox="1"/>
          <p:nvPr/>
        </p:nvSpPr>
        <p:spPr>
          <a:xfrm>
            <a:off x="1481879" y="5839006"/>
            <a:ext cx="3658255" cy="369332"/>
          </a:xfrm>
          <a:prstGeom prst="rect">
            <a:avLst/>
          </a:prstGeom>
          <a:noFill/>
        </p:spPr>
        <p:txBody>
          <a:bodyPr wrap="square" rtlCol="0">
            <a:spAutoFit/>
          </a:bodyPr>
          <a:lstStyle/>
          <a:p>
            <a:r>
              <a:rPr lang="en-US" b="1" dirty="0">
                <a:solidFill>
                  <a:srgbClr val="006C67"/>
                </a:solidFill>
              </a:rPr>
              <a:t>Nearest neighbors in the tissue map</a:t>
            </a:r>
          </a:p>
        </p:txBody>
      </p:sp>
      <p:sp>
        <p:nvSpPr>
          <p:cNvPr id="46" name="TextBox 45">
            <a:extLst>
              <a:ext uri="{FF2B5EF4-FFF2-40B4-BE49-F238E27FC236}">
                <a16:creationId xmlns:a16="http://schemas.microsoft.com/office/drawing/2014/main" id="{902D3B44-7E1B-FDE7-3AA5-28FCCB181A24}"/>
              </a:ext>
            </a:extLst>
          </p:cNvPr>
          <p:cNvSpPr txBox="1"/>
          <p:nvPr/>
        </p:nvSpPr>
        <p:spPr>
          <a:xfrm>
            <a:off x="8939195" y="5834631"/>
            <a:ext cx="1996904" cy="369332"/>
          </a:xfrm>
          <a:prstGeom prst="rect">
            <a:avLst/>
          </a:prstGeom>
          <a:noFill/>
        </p:spPr>
        <p:txBody>
          <a:bodyPr wrap="square" rtlCol="0">
            <a:spAutoFit/>
          </a:bodyPr>
          <a:lstStyle/>
          <a:p>
            <a:r>
              <a:rPr lang="en-US" b="1" dirty="0">
                <a:solidFill>
                  <a:srgbClr val="006C67"/>
                </a:solidFill>
              </a:rPr>
              <a:t>Niche composition</a:t>
            </a:r>
          </a:p>
        </p:txBody>
      </p:sp>
      <p:cxnSp>
        <p:nvCxnSpPr>
          <p:cNvPr id="47" name="Straight Arrow Connector 46">
            <a:extLst>
              <a:ext uri="{FF2B5EF4-FFF2-40B4-BE49-F238E27FC236}">
                <a16:creationId xmlns:a16="http://schemas.microsoft.com/office/drawing/2014/main" id="{8CCB83DE-1FE6-CA95-C13F-8C149B2915B0}"/>
              </a:ext>
            </a:extLst>
          </p:cNvPr>
          <p:cNvCxnSpPr>
            <a:cxnSpLocks/>
          </p:cNvCxnSpPr>
          <p:nvPr/>
        </p:nvCxnSpPr>
        <p:spPr>
          <a:xfrm>
            <a:off x="5549846" y="6023672"/>
            <a:ext cx="3166864" cy="0"/>
          </a:xfrm>
          <a:prstGeom prst="straightConnector1">
            <a:avLst/>
          </a:prstGeom>
          <a:ln w="38100">
            <a:solidFill>
              <a:srgbClr val="006C67"/>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18DD7C5-5197-E8DF-E94B-2B64FFCA1D11}"/>
              </a:ext>
            </a:extLst>
          </p:cNvPr>
          <p:cNvSpPr/>
          <p:nvPr/>
        </p:nvSpPr>
        <p:spPr>
          <a:xfrm>
            <a:off x="8604271" y="1926925"/>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3</a:t>
            </a:r>
          </a:p>
        </p:txBody>
      </p:sp>
      <p:sp>
        <p:nvSpPr>
          <p:cNvPr id="52" name="TextBox 51">
            <a:extLst>
              <a:ext uri="{FF2B5EF4-FFF2-40B4-BE49-F238E27FC236}">
                <a16:creationId xmlns:a16="http://schemas.microsoft.com/office/drawing/2014/main" id="{A8BF9BC2-8F62-AB77-41E6-D0385C658EAE}"/>
              </a:ext>
            </a:extLst>
          </p:cNvPr>
          <p:cNvSpPr txBox="1"/>
          <p:nvPr/>
        </p:nvSpPr>
        <p:spPr>
          <a:xfrm>
            <a:off x="8961247" y="1875470"/>
            <a:ext cx="3005149" cy="923330"/>
          </a:xfrm>
          <a:prstGeom prst="rect">
            <a:avLst/>
          </a:prstGeom>
          <a:noFill/>
        </p:spPr>
        <p:txBody>
          <a:bodyPr wrap="square" rtlCol="0">
            <a:spAutoFit/>
          </a:bodyPr>
          <a:lstStyle/>
          <a:p>
            <a:r>
              <a:rPr lang="en-US" b="1" dirty="0">
                <a:solidFill>
                  <a:srgbClr val="006C67"/>
                </a:solidFill>
              </a:rPr>
              <a:t>Based on neighboring cells, predict the identity of a central cell in the tissue</a:t>
            </a:r>
          </a:p>
        </p:txBody>
      </p:sp>
      <p:cxnSp>
        <p:nvCxnSpPr>
          <p:cNvPr id="53" name="Straight Arrow Connector 52">
            <a:extLst>
              <a:ext uri="{FF2B5EF4-FFF2-40B4-BE49-F238E27FC236}">
                <a16:creationId xmlns:a16="http://schemas.microsoft.com/office/drawing/2014/main" id="{C83D1EB7-D3B8-5B0D-B0A0-EAEA7AA9A588}"/>
              </a:ext>
            </a:extLst>
          </p:cNvPr>
          <p:cNvCxnSpPr>
            <a:cxnSpLocks/>
          </p:cNvCxnSpPr>
          <p:nvPr/>
        </p:nvCxnSpPr>
        <p:spPr>
          <a:xfrm>
            <a:off x="7112983" y="1651888"/>
            <a:ext cx="1399033" cy="423718"/>
          </a:xfrm>
          <a:prstGeom prst="straightConnector1">
            <a:avLst/>
          </a:prstGeom>
          <a:ln w="38100">
            <a:solidFill>
              <a:srgbClr val="006C67"/>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diagram of a graph&#10;&#10;Description automatically generated with medium confidence">
            <a:extLst>
              <a:ext uri="{FF2B5EF4-FFF2-40B4-BE49-F238E27FC236}">
                <a16:creationId xmlns:a16="http://schemas.microsoft.com/office/drawing/2014/main" id="{B5ABD05C-61AE-3C08-0FD5-2E493EE64DB7}"/>
              </a:ext>
            </a:extLst>
          </p:cNvPr>
          <p:cNvPicPr>
            <a:picLocks noChangeAspect="1"/>
          </p:cNvPicPr>
          <p:nvPr/>
        </p:nvPicPr>
        <p:blipFill>
          <a:blip r:embed="rId3">
            <a:extLst>
              <a:ext uri="{28A0092B-C50C-407E-A947-70E740481C1C}">
                <a14:useLocalDpi xmlns:a14="http://schemas.microsoft.com/office/drawing/2010/main" val="0"/>
              </a:ext>
            </a:extLst>
          </a:blip>
          <a:srcRect l="5474" t="4131" r="78773" b="12248"/>
          <a:stretch/>
        </p:blipFill>
        <p:spPr>
          <a:xfrm>
            <a:off x="9272076" y="2866568"/>
            <a:ext cx="1515063" cy="2121642"/>
          </a:xfrm>
          <a:prstGeom prst="rect">
            <a:avLst/>
          </a:prstGeom>
        </p:spPr>
      </p:pic>
      <p:sp>
        <p:nvSpPr>
          <p:cNvPr id="25" name="TextBox 24">
            <a:extLst>
              <a:ext uri="{FF2B5EF4-FFF2-40B4-BE49-F238E27FC236}">
                <a16:creationId xmlns:a16="http://schemas.microsoft.com/office/drawing/2014/main" id="{1B4F7BBA-057F-D33B-4D95-618C8DD9BDB2}"/>
              </a:ext>
            </a:extLst>
          </p:cNvPr>
          <p:cNvSpPr txBox="1"/>
          <p:nvPr/>
        </p:nvSpPr>
        <p:spPr>
          <a:xfrm>
            <a:off x="8512016" y="4988210"/>
            <a:ext cx="3251584" cy="738664"/>
          </a:xfrm>
          <a:prstGeom prst="rect">
            <a:avLst/>
          </a:prstGeom>
          <a:noFill/>
        </p:spPr>
        <p:txBody>
          <a:bodyPr wrap="square" rtlCol="0">
            <a:spAutoFit/>
          </a:bodyPr>
          <a:lstStyle/>
          <a:p>
            <a:r>
              <a:rPr lang="en-US" sz="1400" b="1" dirty="0">
                <a:solidFill>
                  <a:srgbClr val="006C67"/>
                </a:solidFill>
              </a:rPr>
              <a:t>Rationale: If the prediction matches the annotation, the niche interactions are highly relevant for the cell type identity</a:t>
            </a:r>
          </a:p>
        </p:txBody>
      </p:sp>
      <p:sp>
        <p:nvSpPr>
          <p:cNvPr id="7" name="Date Placeholder 4">
            <a:extLst>
              <a:ext uri="{FF2B5EF4-FFF2-40B4-BE49-F238E27FC236}">
                <a16:creationId xmlns:a16="http://schemas.microsoft.com/office/drawing/2014/main" id="{5087A6B5-DEEC-9698-E650-ED452065A86F}"/>
              </a:ext>
            </a:extLst>
          </p:cNvPr>
          <p:cNvSpPr>
            <a:spLocks noGrp="1"/>
          </p:cNvSpPr>
          <p:nvPr>
            <p:ph type="dt" sz="half" idx="2"/>
          </p:nvPr>
        </p:nvSpPr>
        <p:spPr>
          <a:xfrm>
            <a:off x="428400" y="6356350"/>
            <a:ext cx="2743200" cy="365125"/>
          </a:xfrm>
        </p:spPr>
        <p:txBody>
          <a:bodyPr/>
          <a:lstStyle/>
          <a:p>
            <a:r>
              <a:rPr lang="de-DE" dirty="0"/>
              <a:t>13.11.2025</a:t>
            </a:r>
          </a:p>
        </p:txBody>
      </p:sp>
      <p:sp>
        <p:nvSpPr>
          <p:cNvPr id="9" name="Footer Placeholder 5">
            <a:extLst>
              <a:ext uri="{FF2B5EF4-FFF2-40B4-BE49-F238E27FC236}">
                <a16:creationId xmlns:a16="http://schemas.microsoft.com/office/drawing/2014/main" id="{CA7064A7-940E-0206-0E18-27001F42C38C}"/>
              </a:ext>
            </a:extLst>
          </p:cNvPr>
          <p:cNvSpPr>
            <a:spLocks noGrp="1"/>
          </p:cNvSpPr>
          <p:nvPr>
            <p:ph type="ftr" sz="quarter" idx="3"/>
          </p:nvPr>
        </p:nvSpPr>
        <p:spPr>
          <a:xfrm>
            <a:off x="4038600" y="6356350"/>
            <a:ext cx="4114800" cy="365125"/>
          </a:xfrm>
        </p:spPr>
        <p:txBody>
          <a:bodyPr/>
          <a:lstStyle/>
          <a:p>
            <a:r>
              <a:rPr lang="de-DE" dirty="0"/>
              <a:t>MOPITAS 2025 - Christian Eger &amp; Helene Hemmer</a:t>
            </a:r>
          </a:p>
        </p:txBody>
      </p:sp>
      <p:grpSp>
        <p:nvGrpSpPr>
          <p:cNvPr id="26" name="Group 25">
            <a:extLst>
              <a:ext uri="{FF2B5EF4-FFF2-40B4-BE49-F238E27FC236}">
                <a16:creationId xmlns:a16="http://schemas.microsoft.com/office/drawing/2014/main" id="{624153E1-036A-47C1-85FC-8DE8455D9FFD}"/>
              </a:ext>
            </a:extLst>
          </p:cNvPr>
          <p:cNvGrpSpPr/>
          <p:nvPr/>
        </p:nvGrpSpPr>
        <p:grpSpPr>
          <a:xfrm>
            <a:off x="4038600" y="663553"/>
            <a:ext cx="4208317" cy="3681721"/>
            <a:chOff x="4038600" y="663553"/>
            <a:chExt cx="4208317" cy="3681721"/>
          </a:xfrm>
        </p:grpSpPr>
        <p:pic>
          <p:nvPicPr>
            <p:cNvPr id="10" name="Picture 9" descr="A diagram of a graph&#10;&#10;Description automatically generated with medium confidence">
              <a:extLst>
                <a:ext uri="{FF2B5EF4-FFF2-40B4-BE49-F238E27FC236}">
                  <a16:creationId xmlns:a16="http://schemas.microsoft.com/office/drawing/2014/main" id="{F3BAF3B3-3F65-23D7-3C52-D2D219BA041B}"/>
                </a:ext>
              </a:extLst>
            </p:cNvPr>
            <p:cNvPicPr>
              <a:picLocks noChangeAspect="1"/>
            </p:cNvPicPr>
            <p:nvPr/>
          </p:nvPicPr>
          <p:blipFill>
            <a:blip r:embed="rId3">
              <a:extLst>
                <a:ext uri="{28A0092B-C50C-407E-A947-70E740481C1C}">
                  <a14:useLocalDpi xmlns:a14="http://schemas.microsoft.com/office/drawing/2010/main" val="0"/>
                </a:ext>
              </a:extLst>
            </a:blip>
            <a:srcRect l="20812" t="14663" r="59310" b="22979"/>
            <a:stretch>
              <a:fillRect/>
            </a:stretch>
          </p:blipFill>
          <p:spPr>
            <a:xfrm>
              <a:off x="5140134" y="663553"/>
              <a:ext cx="1911732" cy="1582142"/>
            </a:xfrm>
            <a:prstGeom prst="rect">
              <a:avLst/>
            </a:prstGeom>
          </p:spPr>
        </p:pic>
        <p:cxnSp>
          <p:nvCxnSpPr>
            <p:cNvPr id="43" name="Straight Arrow Connector 42">
              <a:extLst>
                <a:ext uri="{FF2B5EF4-FFF2-40B4-BE49-F238E27FC236}">
                  <a16:creationId xmlns:a16="http://schemas.microsoft.com/office/drawing/2014/main" id="{123C8DA7-FFF4-ED91-F267-BE9DB407D28F}"/>
                </a:ext>
              </a:extLst>
            </p:cNvPr>
            <p:cNvCxnSpPr>
              <a:cxnSpLocks/>
            </p:cNvCxnSpPr>
            <p:nvPr/>
          </p:nvCxnSpPr>
          <p:spPr>
            <a:xfrm flipV="1">
              <a:off x="4038600" y="2837247"/>
              <a:ext cx="1657848" cy="1508027"/>
            </a:xfrm>
            <a:prstGeom prst="straightConnector1">
              <a:avLst/>
            </a:prstGeom>
            <a:ln w="38100">
              <a:solidFill>
                <a:srgbClr val="006C67"/>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C754AF0-F18C-508D-EE9F-AADAD81D240E}"/>
                </a:ext>
              </a:extLst>
            </p:cNvPr>
            <p:cNvSpPr/>
            <p:nvPr/>
          </p:nvSpPr>
          <p:spPr>
            <a:xfrm>
              <a:off x="5214922" y="3439044"/>
              <a:ext cx="334924" cy="297363"/>
            </a:xfrm>
            <a:prstGeom prst="rect">
              <a:avLst/>
            </a:prstGeom>
            <a:solidFill>
              <a:srgbClr val="006C6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2</a:t>
              </a:r>
            </a:p>
          </p:txBody>
        </p:sp>
        <p:sp>
          <p:nvSpPr>
            <p:cNvPr id="56" name="TextBox 55">
              <a:extLst>
                <a:ext uri="{FF2B5EF4-FFF2-40B4-BE49-F238E27FC236}">
                  <a16:creationId xmlns:a16="http://schemas.microsoft.com/office/drawing/2014/main" id="{F8990537-B024-B51D-CE11-F9A79B702644}"/>
                </a:ext>
              </a:extLst>
            </p:cNvPr>
            <p:cNvSpPr txBox="1"/>
            <p:nvPr/>
          </p:nvSpPr>
          <p:spPr>
            <a:xfrm>
              <a:off x="5654441" y="3368188"/>
              <a:ext cx="2592476" cy="923330"/>
            </a:xfrm>
            <a:prstGeom prst="rect">
              <a:avLst/>
            </a:prstGeom>
            <a:noFill/>
          </p:spPr>
          <p:txBody>
            <a:bodyPr wrap="square" rtlCol="0">
              <a:spAutoFit/>
            </a:bodyPr>
            <a:lstStyle/>
            <a:p>
              <a:r>
                <a:rPr lang="en-US" b="1" dirty="0">
                  <a:solidFill>
                    <a:srgbClr val="006C67"/>
                  </a:solidFill>
                </a:rPr>
                <a:t>Calculate how many cells of a cell type are in a cell’s neighborhood</a:t>
              </a:r>
            </a:p>
          </p:txBody>
        </p:sp>
        <p:sp>
          <p:nvSpPr>
            <p:cNvPr id="5" name="TextBox 4">
              <a:extLst>
                <a:ext uri="{FF2B5EF4-FFF2-40B4-BE49-F238E27FC236}">
                  <a16:creationId xmlns:a16="http://schemas.microsoft.com/office/drawing/2014/main" id="{D0DA627C-75EE-C843-B03B-B92F88BC0990}"/>
                </a:ext>
              </a:extLst>
            </p:cNvPr>
            <p:cNvSpPr txBox="1"/>
            <p:nvPr/>
          </p:nvSpPr>
          <p:spPr>
            <a:xfrm>
              <a:off x="4496554" y="2288234"/>
              <a:ext cx="3392852" cy="369332"/>
            </a:xfrm>
            <a:prstGeom prst="rect">
              <a:avLst/>
            </a:prstGeom>
            <a:noFill/>
          </p:spPr>
          <p:txBody>
            <a:bodyPr wrap="none" rtlCol="0">
              <a:spAutoFit/>
            </a:bodyPr>
            <a:lstStyle/>
            <a:p>
              <a:r>
                <a:rPr lang="en-US" b="1" dirty="0">
                  <a:solidFill>
                    <a:srgbClr val="006C67"/>
                  </a:solidFill>
                </a:rPr>
                <a:t>Neighborhood enrichment matrix</a:t>
              </a:r>
            </a:p>
          </p:txBody>
        </p:sp>
      </p:grpSp>
      <p:sp>
        <p:nvSpPr>
          <p:cNvPr id="29" name="TextBox 28">
            <a:extLst>
              <a:ext uri="{FF2B5EF4-FFF2-40B4-BE49-F238E27FC236}">
                <a16:creationId xmlns:a16="http://schemas.microsoft.com/office/drawing/2014/main" id="{1E133D1F-7518-F21F-866C-39D525CF7724}"/>
              </a:ext>
            </a:extLst>
          </p:cNvPr>
          <p:cNvSpPr txBox="1"/>
          <p:nvPr/>
        </p:nvSpPr>
        <p:spPr>
          <a:xfrm>
            <a:off x="7613444" y="1355924"/>
            <a:ext cx="2813912" cy="369332"/>
          </a:xfrm>
          <a:prstGeom prst="rect">
            <a:avLst/>
          </a:prstGeom>
          <a:noFill/>
        </p:spPr>
        <p:txBody>
          <a:bodyPr wrap="none" rtlCol="0">
            <a:spAutoFit/>
          </a:bodyPr>
          <a:lstStyle/>
          <a:p>
            <a:r>
              <a:rPr lang="en-US" b="1" dirty="0">
                <a:solidFill>
                  <a:srgbClr val="006C67"/>
                </a:solidFill>
              </a:rPr>
              <a:t>Logistic regression classifier</a:t>
            </a:r>
            <a:endParaRPr lang="en-US" dirty="0"/>
          </a:p>
        </p:txBody>
      </p:sp>
    </p:spTree>
    <p:extLst>
      <p:ext uri="{BB962C8B-B14F-4D97-AF65-F5344CB8AC3E}">
        <p14:creationId xmlns:p14="http://schemas.microsoft.com/office/powerpoint/2010/main" val="243741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25"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D1F20-01A7-A3C5-9942-2A75E72F8DA3}"/>
            </a:ext>
          </a:extLst>
        </p:cNvPr>
        <p:cNvGrpSpPr/>
        <p:nvPr/>
      </p:nvGrpSpPr>
      <p:grpSpPr>
        <a:xfrm>
          <a:off x="0" y="0"/>
          <a:ext cx="0" cy="0"/>
          <a:chOff x="0" y="0"/>
          <a:chExt cx="0" cy="0"/>
        </a:xfrm>
      </p:grpSpPr>
      <p:pic>
        <p:nvPicPr>
          <p:cNvPr id="14" name="Picture 2" descr="Fig. 1">
            <a:extLst>
              <a:ext uri="{FF2B5EF4-FFF2-40B4-BE49-F238E27FC236}">
                <a16:creationId xmlns:a16="http://schemas.microsoft.com/office/drawing/2014/main" id="{6DD09697-B8B7-A7E9-8730-2E8504FB1A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84" t="75425" r="23981" b="-251"/>
          <a:stretch/>
        </p:blipFill>
        <p:spPr bwMode="auto">
          <a:xfrm>
            <a:off x="6434048" y="4422324"/>
            <a:ext cx="2236676" cy="1819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B69992-79F7-8925-A7E0-B105C170DD2C}"/>
              </a:ext>
            </a:extLst>
          </p:cNvPr>
          <p:cNvSpPr>
            <a:spLocks noGrp="1"/>
          </p:cNvSpPr>
          <p:nvPr>
            <p:ph type="title"/>
          </p:nvPr>
        </p:nvSpPr>
        <p:spPr>
          <a:xfrm>
            <a:off x="130327" y="99057"/>
            <a:ext cx="7057551" cy="901642"/>
          </a:xfrm>
        </p:spPr>
        <p:txBody>
          <a:bodyPr/>
          <a:lstStyle/>
          <a:p>
            <a:r>
              <a:rPr lang="en-US" dirty="0"/>
              <a:t>Niche covariation analysis with </a:t>
            </a:r>
            <a:r>
              <a:rPr lang="en-US" dirty="0" err="1"/>
              <a:t>NiCo</a:t>
            </a:r>
            <a:endParaRPr lang="en-US" dirty="0"/>
          </a:p>
        </p:txBody>
      </p:sp>
      <p:sp>
        <p:nvSpPr>
          <p:cNvPr id="4" name="Slide Number Placeholder 3">
            <a:extLst>
              <a:ext uri="{FF2B5EF4-FFF2-40B4-BE49-F238E27FC236}">
                <a16:creationId xmlns:a16="http://schemas.microsoft.com/office/drawing/2014/main" id="{7F59BDB0-08A9-2514-1C58-E56F1B488F80}"/>
              </a:ext>
            </a:extLst>
          </p:cNvPr>
          <p:cNvSpPr>
            <a:spLocks noGrp="1"/>
          </p:cNvSpPr>
          <p:nvPr>
            <p:ph type="sldNum" sz="quarter" idx="4"/>
          </p:nvPr>
        </p:nvSpPr>
        <p:spPr/>
        <p:txBody>
          <a:bodyPr/>
          <a:lstStyle/>
          <a:p>
            <a:fld id="{48BC2822-A58B-453C-8B00-8B5FB70B15C0}" type="slidenum">
              <a:rPr lang="de-DE" smtClean="0"/>
              <a:pPr/>
              <a:t>8</a:t>
            </a:fld>
            <a:endParaRPr lang="de-DE" dirty="0"/>
          </a:p>
        </p:txBody>
      </p:sp>
      <p:pic>
        <p:nvPicPr>
          <p:cNvPr id="7" name="Picture 6" descr="A diagram of a single-cell data&#10;&#10;Description automatically generated">
            <a:extLst>
              <a:ext uri="{FF2B5EF4-FFF2-40B4-BE49-F238E27FC236}">
                <a16:creationId xmlns:a16="http://schemas.microsoft.com/office/drawing/2014/main" id="{7B90CB21-071A-61C0-2779-D1F4E9BCFDDE}"/>
              </a:ext>
            </a:extLst>
          </p:cNvPr>
          <p:cNvPicPr>
            <a:picLocks noChangeAspect="1"/>
          </p:cNvPicPr>
          <p:nvPr/>
        </p:nvPicPr>
        <p:blipFill>
          <a:blip r:embed="rId3">
            <a:extLst>
              <a:ext uri="{28A0092B-C50C-407E-A947-70E740481C1C}">
                <a14:useLocalDpi xmlns:a14="http://schemas.microsoft.com/office/drawing/2010/main" val="0"/>
              </a:ext>
            </a:extLst>
          </a:blip>
          <a:srcRect l="4549" t="10685"/>
          <a:stretch/>
        </p:blipFill>
        <p:spPr>
          <a:xfrm>
            <a:off x="208652" y="1716174"/>
            <a:ext cx="6237765" cy="1419165"/>
          </a:xfrm>
          <a:prstGeom prst="rect">
            <a:avLst/>
          </a:prstGeom>
        </p:spPr>
      </p:pic>
      <p:sp>
        <p:nvSpPr>
          <p:cNvPr id="10" name="Rectangle 9">
            <a:extLst>
              <a:ext uri="{FF2B5EF4-FFF2-40B4-BE49-F238E27FC236}">
                <a16:creationId xmlns:a16="http://schemas.microsoft.com/office/drawing/2014/main" id="{6A8C5A46-F446-FC27-49BC-F32D44E8EDB5}"/>
              </a:ext>
            </a:extLst>
          </p:cNvPr>
          <p:cNvSpPr/>
          <p:nvPr/>
        </p:nvSpPr>
        <p:spPr>
          <a:xfrm>
            <a:off x="2234093" y="1070164"/>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Annotation module</a:t>
            </a:r>
          </a:p>
        </p:txBody>
      </p:sp>
      <p:sp>
        <p:nvSpPr>
          <p:cNvPr id="11" name="Rectangle 10">
            <a:extLst>
              <a:ext uri="{FF2B5EF4-FFF2-40B4-BE49-F238E27FC236}">
                <a16:creationId xmlns:a16="http://schemas.microsoft.com/office/drawing/2014/main" id="{BCCCA073-3A03-6C8A-578F-26914FB692BA}"/>
              </a:ext>
            </a:extLst>
          </p:cNvPr>
          <p:cNvSpPr/>
          <p:nvPr/>
        </p:nvSpPr>
        <p:spPr>
          <a:xfrm>
            <a:off x="7716938" y="539222"/>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Interaction module</a:t>
            </a:r>
          </a:p>
        </p:txBody>
      </p:sp>
      <p:sp>
        <p:nvSpPr>
          <p:cNvPr id="12" name="Rectangle 11">
            <a:extLst>
              <a:ext uri="{FF2B5EF4-FFF2-40B4-BE49-F238E27FC236}">
                <a16:creationId xmlns:a16="http://schemas.microsoft.com/office/drawing/2014/main" id="{1D1279AB-D081-2C31-9184-F94D3B3CDB7A}"/>
              </a:ext>
            </a:extLst>
          </p:cNvPr>
          <p:cNvSpPr/>
          <p:nvPr/>
        </p:nvSpPr>
        <p:spPr>
          <a:xfrm>
            <a:off x="5000996" y="3812255"/>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Covariation module</a:t>
            </a:r>
          </a:p>
        </p:txBody>
      </p:sp>
      <p:pic>
        <p:nvPicPr>
          <p:cNvPr id="13" name="Picture 12" descr="A diagram of a graph&#10;&#10;Description automatically generated with medium confidence">
            <a:extLst>
              <a:ext uri="{FF2B5EF4-FFF2-40B4-BE49-F238E27FC236}">
                <a16:creationId xmlns:a16="http://schemas.microsoft.com/office/drawing/2014/main" id="{0A24A24F-67EE-F0E9-A9E3-88B9D1F807EE}"/>
              </a:ext>
            </a:extLst>
          </p:cNvPr>
          <p:cNvPicPr>
            <a:picLocks noChangeAspect="1"/>
          </p:cNvPicPr>
          <p:nvPr/>
        </p:nvPicPr>
        <p:blipFill>
          <a:blip r:embed="rId4">
            <a:extLst>
              <a:ext uri="{28A0092B-C50C-407E-A947-70E740481C1C}">
                <a14:useLocalDpi xmlns:a14="http://schemas.microsoft.com/office/drawing/2010/main" val="0"/>
              </a:ext>
            </a:extLst>
          </a:blip>
          <a:srcRect l="5474" t="4131" r="59310" b="3081"/>
          <a:stretch/>
        </p:blipFill>
        <p:spPr>
          <a:xfrm>
            <a:off x="7228759" y="1346995"/>
            <a:ext cx="3163241" cy="2198765"/>
          </a:xfrm>
          <a:prstGeom prst="rect">
            <a:avLst/>
          </a:prstGeom>
        </p:spPr>
      </p:pic>
      <p:sp>
        <p:nvSpPr>
          <p:cNvPr id="9" name="Rectangle 8">
            <a:extLst>
              <a:ext uri="{FF2B5EF4-FFF2-40B4-BE49-F238E27FC236}">
                <a16:creationId xmlns:a16="http://schemas.microsoft.com/office/drawing/2014/main" id="{35F6ED6C-C4AB-AC66-E3CB-F57D5B3FA45F}"/>
              </a:ext>
            </a:extLst>
          </p:cNvPr>
          <p:cNvSpPr/>
          <p:nvPr/>
        </p:nvSpPr>
        <p:spPr>
          <a:xfrm>
            <a:off x="7799294" y="3907468"/>
            <a:ext cx="1559859" cy="4357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FFBB17C-3964-54F6-C3B7-A4C4B9C27C56}"/>
              </a:ext>
            </a:extLst>
          </p:cNvPr>
          <p:cNvPicPr>
            <a:picLocks noChangeAspect="1"/>
          </p:cNvPicPr>
          <p:nvPr/>
        </p:nvPicPr>
        <p:blipFill>
          <a:blip r:embed="rId5"/>
          <a:stretch>
            <a:fillRect/>
          </a:stretch>
        </p:blipFill>
        <p:spPr>
          <a:xfrm>
            <a:off x="1800000" y="4704905"/>
            <a:ext cx="3797300" cy="1536700"/>
          </a:xfrm>
          <a:prstGeom prst="rect">
            <a:avLst/>
          </a:prstGeom>
        </p:spPr>
      </p:pic>
      <p:sp>
        <p:nvSpPr>
          <p:cNvPr id="5" name="Date Placeholder 4">
            <a:extLst>
              <a:ext uri="{FF2B5EF4-FFF2-40B4-BE49-F238E27FC236}">
                <a16:creationId xmlns:a16="http://schemas.microsoft.com/office/drawing/2014/main" id="{D0A060B1-EA71-92A2-F19B-64BF8A2C4587}"/>
              </a:ext>
            </a:extLst>
          </p:cNvPr>
          <p:cNvSpPr>
            <a:spLocks noGrp="1"/>
          </p:cNvSpPr>
          <p:nvPr>
            <p:ph type="dt" sz="half" idx="2"/>
          </p:nvPr>
        </p:nvSpPr>
        <p:spPr>
          <a:xfrm>
            <a:off x="428400" y="6356350"/>
            <a:ext cx="2743200" cy="365125"/>
          </a:xfrm>
        </p:spPr>
        <p:txBody>
          <a:bodyPr/>
          <a:lstStyle/>
          <a:p>
            <a:r>
              <a:rPr lang="de-DE" dirty="0"/>
              <a:t>13.11.2025</a:t>
            </a:r>
          </a:p>
        </p:txBody>
      </p:sp>
      <p:sp>
        <p:nvSpPr>
          <p:cNvPr id="6" name="Footer Placeholder 5">
            <a:extLst>
              <a:ext uri="{FF2B5EF4-FFF2-40B4-BE49-F238E27FC236}">
                <a16:creationId xmlns:a16="http://schemas.microsoft.com/office/drawing/2014/main" id="{F2FDEC37-29D0-EFA3-CBC8-85D320139012}"/>
              </a:ext>
            </a:extLst>
          </p:cNvPr>
          <p:cNvSpPr>
            <a:spLocks noGrp="1"/>
          </p:cNvSpPr>
          <p:nvPr>
            <p:ph type="ftr" sz="quarter" idx="3"/>
          </p:nvPr>
        </p:nvSpPr>
        <p:spPr>
          <a:xfrm>
            <a:off x="4038600" y="6356350"/>
            <a:ext cx="4114800" cy="365125"/>
          </a:xfrm>
        </p:spPr>
        <p:txBody>
          <a:bodyPr/>
          <a:lstStyle/>
          <a:p>
            <a:r>
              <a:rPr lang="de-DE" dirty="0"/>
              <a:t>MOPITAS 2025 - Christian Eger &amp; Helene Hemmer</a:t>
            </a:r>
          </a:p>
        </p:txBody>
      </p:sp>
    </p:spTree>
    <p:extLst>
      <p:ext uri="{BB962C8B-B14F-4D97-AF65-F5344CB8AC3E}">
        <p14:creationId xmlns:p14="http://schemas.microsoft.com/office/powerpoint/2010/main" val="1888772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928C2-45B3-F996-B634-C7DFD3467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D0D9E-AB92-9626-E152-C576D3510262}"/>
              </a:ext>
            </a:extLst>
          </p:cNvPr>
          <p:cNvSpPr>
            <a:spLocks noGrp="1"/>
          </p:cNvSpPr>
          <p:nvPr>
            <p:ph type="title"/>
          </p:nvPr>
        </p:nvSpPr>
        <p:spPr>
          <a:xfrm>
            <a:off x="130327" y="99057"/>
            <a:ext cx="7057551" cy="901642"/>
          </a:xfrm>
        </p:spPr>
        <p:txBody>
          <a:bodyPr/>
          <a:lstStyle/>
          <a:p>
            <a:r>
              <a:rPr lang="en-US" dirty="0"/>
              <a:t>Niche covariation analysis with </a:t>
            </a:r>
            <a:r>
              <a:rPr lang="en-US" dirty="0" err="1"/>
              <a:t>NiCo</a:t>
            </a:r>
            <a:endParaRPr lang="en-US" dirty="0"/>
          </a:p>
        </p:txBody>
      </p:sp>
      <p:sp>
        <p:nvSpPr>
          <p:cNvPr id="4" name="Slide Number Placeholder 3">
            <a:extLst>
              <a:ext uri="{FF2B5EF4-FFF2-40B4-BE49-F238E27FC236}">
                <a16:creationId xmlns:a16="http://schemas.microsoft.com/office/drawing/2014/main" id="{2D825E32-5054-433D-1E7B-07A2B1B139A9}"/>
              </a:ext>
            </a:extLst>
          </p:cNvPr>
          <p:cNvSpPr>
            <a:spLocks noGrp="1"/>
          </p:cNvSpPr>
          <p:nvPr>
            <p:ph type="sldNum" sz="quarter" idx="4"/>
          </p:nvPr>
        </p:nvSpPr>
        <p:spPr/>
        <p:txBody>
          <a:bodyPr/>
          <a:lstStyle/>
          <a:p>
            <a:fld id="{48BC2822-A58B-453C-8B00-8B5FB70B15C0}" type="slidenum">
              <a:rPr lang="de-DE" smtClean="0"/>
              <a:pPr/>
              <a:t>9</a:t>
            </a:fld>
            <a:endParaRPr lang="de-DE" dirty="0"/>
          </a:p>
        </p:txBody>
      </p:sp>
      <p:pic>
        <p:nvPicPr>
          <p:cNvPr id="7" name="Picture 6" descr="A diagram of a single-cell data&#10;&#10;Description automatically generated">
            <a:extLst>
              <a:ext uri="{FF2B5EF4-FFF2-40B4-BE49-F238E27FC236}">
                <a16:creationId xmlns:a16="http://schemas.microsoft.com/office/drawing/2014/main" id="{A8186D82-CF4C-3DD7-DE88-B4F2ADC94FB1}"/>
              </a:ext>
            </a:extLst>
          </p:cNvPr>
          <p:cNvPicPr>
            <a:picLocks noChangeAspect="1"/>
          </p:cNvPicPr>
          <p:nvPr/>
        </p:nvPicPr>
        <p:blipFill>
          <a:blip r:embed="rId3">
            <a:extLst>
              <a:ext uri="{28A0092B-C50C-407E-A947-70E740481C1C}">
                <a14:useLocalDpi xmlns:a14="http://schemas.microsoft.com/office/drawing/2010/main" val="0"/>
              </a:ext>
            </a:extLst>
          </a:blip>
          <a:srcRect l="4549" t="10685"/>
          <a:stretch/>
        </p:blipFill>
        <p:spPr>
          <a:xfrm>
            <a:off x="208652" y="1716174"/>
            <a:ext cx="6237765" cy="1419165"/>
          </a:xfrm>
          <a:prstGeom prst="rect">
            <a:avLst/>
          </a:prstGeom>
        </p:spPr>
      </p:pic>
      <p:sp>
        <p:nvSpPr>
          <p:cNvPr id="10" name="Rectangle 9">
            <a:extLst>
              <a:ext uri="{FF2B5EF4-FFF2-40B4-BE49-F238E27FC236}">
                <a16:creationId xmlns:a16="http://schemas.microsoft.com/office/drawing/2014/main" id="{8265895C-E7EC-BDCA-B081-ED66AC8FFB78}"/>
              </a:ext>
            </a:extLst>
          </p:cNvPr>
          <p:cNvSpPr/>
          <p:nvPr/>
        </p:nvSpPr>
        <p:spPr>
          <a:xfrm>
            <a:off x="2234093" y="1070164"/>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Annotation module</a:t>
            </a:r>
          </a:p>
        </p:txBody>
      </p:sp>
      <p:sp>
        <p:nvSpPr>
          <p:cNvPr id="11" name="Rectangle 10">
            <a:extLst>
              <a:ext uri="{FF2B5EF4-FFF2-40B4-BE49-F238E27FC236}">
                <a16:creationId xmlns:a16="http://schemas.microsoft.com/office/drawing/2014/main" id="{966238CC-C19E-8F20-F71F-058280AF7371}"/>
              </a:ext>
            </a:extLst>
          </p:cNvPr>
          <p:cNvSpPr/>
          <p:nvPr/>
        </p:nvSpPr>
        <p:spPr>
          <a:xfrm>
            <a:off x="7716938" y="539222"/>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Interaction module</a:t>
            </a:r>
          </a:p>
        </p:txBody>
      </p:sp>
      <p:sp>
        <p:nvSpPr>
          <p:cNvPr id="12" name="Rectangle 11">
            <a:extLst>
              <a:ext uri="{FF2B5EF4-FFF2-40B4-BE49-F238E27FC236}">
                <a16:creationId xmlns:a16="http://schemas.microsoft.com/office/drawing/2014/main" id="{ED9CC2A0-8C1A-45F1-F4A9-040FD5B6566B}"/>
              </a:ext>
            </a:extLst>
          </p:cNvPr>
          <p:cNvSpPr/>
          <p:nvPr/>
        </p:nvSpPr>
        <p:spPr>
          <a:xfrm>
            <a:off x="5000996" y="3812255"/>
            <a:ext cx="2186882" cy="530942"/>
          </a:xfrm>
          <a:prstGeom prst="rect">
            <a:avLst/>
          </a:prstGeom>
          <a:solidFill>
            <a:srgbClr val="2B427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Covariation module</a:t>
            </a:r>
          </a:p>
        </p:txBody>
      </p:sp>
      <p:pic>
        <p:nvPicPr>
          <p:cNvPr id="13" name="Picture 12" descr="A diagram of a graph&#10;&#10;Description automatically generated with medium confidence">
            <a:extLst>
              <a:ext uri="{FF2B5EF4-FFF2-40B4-BE49-F238E27FC236}">
                <a16:creationId xmlns:a16="http://schemas.microsoft.com/office/drawing/2014/main" id="{1C28A846-27CD-4277-02EA-550BB546AE9E}"/>
              </a:ext>
            </a:extLst>
          </p:cNvPr>
          <p:cNvPicPr>
            <a:picLocks noChangeAspect="1"/>
          </p:cNvPicPr>
          <p:nvPr/>
        </p:nvPicPr>
        <p:blipFill>
          <a:blip r:embed="rId4">
            <a:extLst>
              <a:ext uri="{28A0092B-C50C-407E-A947-70E740481C1C}">
                <a14:useLocalDpi xmlns:a14="http://schemas.microsoft.com/office/drawing/2010/main" val="0"/>
              </a:ext>
            </a:extLst>
          </a:blip>
          <a:srcRect l="5474" t="4131" r="59310" b="3081"/>
          <a:stretch/>
        </p:blipFill>
        <p:spPr>
          <a:xfrm>
            <a:off x="7228759" y="1346995"/>
            <a:ext cx="3163241" cy="2198765"/>
          </a:xfrm>
          <a:prstGeom prst="rect">
            <a:avLst/>
          </a:prstGeom>
        </p:spPr>
      </p:pic>
      <p:sp>
        <p:nvSpPr>
          <p:cNvPr id="9" name="Rectangle 8">
            <a:extLst>
              <a:ext uri="{FF2B5EF4-FFF2-40B4-BE49-F238E27FC236}">
                <a16:creationId xmlns:a16="http://schemas.microsoft.com/office/drawing/2014/main" id="{74614F3D-AB4D-2799-ED24-37D19C48D6EC}"/>
              </a:ext>
            </a:extLst>
          </p:cNvPr>
          <p:cNvSpPr/>
          <p:nvPr/>
        </p:nvSpPr>
        <p:spPr>
          <a:xfrm>
            <a:off x="7799294" y="3907468"/>
            <a:ext cx="1559859" cy="4357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oup of people playing instruments&#10;&#10;AI-generated content may be incorrect.">
            <a:extLst>
              <a:ext uri="{FF2B5EF4-FFF2-40B4-BE49-F238E27FC236}">
                <a16:creationId xmlns:a16="http://schemas.microsoft.com/office/drawing/2014/main" id="{41B9237C-3F1F-80EE-E9C3-04D23389E21F}"/>
              </a:ext>
            </a:extLst>
          </p:cNvPr>
          <p:cNvPicPr>
            <a:picLocks noChangeAspect="1"/>
          </p:cNvPicPr>
          <p:nvPr/>
        </p:nvPicPr>
        <p:blipFill>
          <a:blip r:embed="rId5"/>
          <a:stretch>
            <a:fillRect/>
          </a:stretch>
        </p:blipFill>
        <p:spPr>
          <a:xfrm>
            <a:off x="2234093" y="3811289"/>
            <a:ext cx="2443282" cy="2443282"/>
          </a:xfrm>
          <a:prstGeom prst="rect">
            <a:avLst/>
          </a:prstGeom>
        </p:spPr>
      </p:pic>
      <p:pic>
        <p:nvPicPr>
          <p:cNvPr id="20" name="Picture 19">
            <a:extLst>
              <a:ext uri="{FF2B5EF4-FFF2-40B4-BE49-F238E27FC236}">
                <a16:creationId xmlns:a16="http://schemas.microsoft.com/office/drawing/2014/main" id="{2BFBAD07-D6FD-DBC2-79B3-B0541606D599}"/>
              </a:ext>
            </a:extLst>
          </p:cNvPr>
          <p:cNvPicPr>
            <a:picLocks noChangeAspect="1"/>
          </p:cNvPicPr>
          <p:nvPr/>
        </p:nvPicPr>
        <p:blipFill>
          <a:blip r:embed="rId6"/>
          <a:stretch>
            <a:fillRect/>
          </a:stretch>
        </p:blipFill>
        <p:spPr>
          <a:xfrm>
            <a:off x="7511499" y="3811288"/>
            <a:ext cx="3263338" cy="2551337"/>
          </a:xfrm>
          <a:prstGeom prst="rect">
            <a:avLst/>
          </a:prstGeom>
        </p:spPr>
      </p:pic>
      <p:sp>
        <p:nvSpPr>
          <p:cNvPr id="3" name="Date Placeholder 4">
            <a:extLst>
              <a:ext uri="{FF2B5EF4-FFF2-40B4-BE49-F238E27FC236}">
                <a16:creationId xmlns:a16="http://schemas.microsoft.com/office/drawing/2014/main" id="{5D78E037-9D18-8A85-5186-BA4E8172111F}"/>
              </a:ext>
            </a:extLst>
          </p:cNvPr>
          <p:cNvSpPr>
            <a:spLocks noGrp="1"/>
          </p:cNvSpPr>
          <p:nvPr>
            <p:ph type="dt" sz="half" idx="2"/>
          </p:nvPr>
        </p:nvSpPr>
        <p:spPr>
          <a:xfrm>
            <a:off x="428400" y="6356350"/>
            <a:ext cx="2743200" cy="365125"/>
          </a:xfrm>
        </p:spPr>
        <p:txBody>
          <a:bodyPr/>
          <a:lstStyle/>
          <a:p>
            <a:r>
              <a:rPr lang="de-DE" dirty="0"/>
              <a:t>13.11.2025</a:t>
            </a:r>
          </a:p>
        </p:txBody>
      </p:sp>
      <p:sp>
        <p:nvSpPr>
          <p:cNvPr id="5" name="Footer Placeholder 5">
            <a:extLst>
              <a:ext uri="{FF2B5EF4-FFF2-40B4-BE49-F238E27FC236}">
                <a16:creationId xmlns:a16="http://schemas.microsoft.com/office/drawing/2014/main" id="{9535EDF9-95EC-69A8-DB3E-DFF4DA0F3758}"/>
              </a:ext>
            </a:extLst>
          </p:cNvPr>
          <p:cNvSpPr>
            <a:spLocks noGrp="1"/>
          </p:cNvSpPr>
          <p:nvPr>
            <p:ph type="ftr" sz="quarter" idx="3"/>
          </p:nvPr>
        </p:nvSpPr>
        <p:spPr>
          <a:xfrm>
            <a:off x="4038600" y="6356350"/>
            <a:ext cx="4114800" cy="365125"/>
          </a:xfrm>
        </p:spPr>
        <p:txBody>
          <a:bodyPr/>
          <a:lstStyle/>
          <a:p>
            <a:r>
              <a:rPr lang="de-DE" dirty="0"/>
              <a:t>MOPITAS 2025 - Christian Eger &amp; Helene Hemmer</a:t>
            </a:r>
          </a:p>
        </p:txBody>
      </p:sp>
    </p:spTree>
    <p:extLst>
      <p:ext uri="{BB962C8B-B14F-4D97-AF65-F5344CB8AC3E}">
        <p14:creationId xmlns:p14="http://schemas.microsoft.com/office/powerpoint/2010/main" val="234261876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CFB51B59-5A76-E847-814E-F4951060F004}" vid="{813AC9ED-8F47-AE40-A83D-82E4EE3637CC}"/>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Template>
  <TotalTime>22620</TotalTime>
  <Words>1218</Words>
  <Application>Microsoft Macintosh PowerPoint</Application>
  <PresentationFormat>Widescreen</PresentationFormat>
  <Paragraphs>245</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MetaBold-Roman</vt:lpstr>
      <vt:lpstr>MetaNormal-Roman</vt:lpstr>
      <vt:lpstr>Office</vt:lpstr>
      <vt:lpstr>Analysis of cell-cell interactions in tissues using niche covariation (NiCo)   </vt:lpstr>
      <vt:lpstr>Analysis of cell-cell interactions in tissues using niche covariation (NiCo)</vt:lpstr>
      <vt:lpstr>Niche covariation analysis with NiCo</vt:lpstr>
      <vt:lpstr>PowerPoint Presentation</vt:lpstr>
      <vt:lpstr>PowerPoint Presentation</vt:lpstr>
      <vt:lpstr>Niche covariation analysis with NiCo</vt:lpstr>
      <vt:lpstr>PowerPoint Presentation</vt:lpstr>
      <vt:lpstr>Niche covariation analysis with NiCo</vt:lpstr>
      <vt:lpstr>Niche covariation analysis with NiCo</vt:lpstr>
      <vt:lpstr>PowerPoint Presentation</vt:lpstr>
      <vt:lpstr>PowerPoint Presentation</vt:lpstr>
      <vt:lpstr>PowerPoint Presentation</vt:lpstr>
      <vt:lpstr>PowerPoint Presentation</vt:lpstr>
      <vt:lpstr>Feel free to 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Helene Hemmer</dc:creator>
  <cp:lastModifiedBy>Helene Hemmer</cp:lastModifiedBy>
  <cp:revision>309</cp:revision>
  <dcterms:created xsi:type="dcterms:W3CDTF">2023-03-24T17:55:34Z</dcterms:created>
  <dcterms:modified xsi:type="dcterms:W3CDTF">2025-11-14T13:54:40Z</dcterms:modified>
</cp:coreProperties>
</file>